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8" r:id="rId4"/>
    <p:sldId id="262" r:id="rId5"/>
    <p:sldId id="263" r:id="rId6"/>
    <p:sldId id="264" r:id="rId7"/>
    <p:sldId id="265" r:id="rId8"/>
    <p:sldId id="266" r:id="rId9"/>
    <p:sldId id="267" r:id="rId10"/>
    <p:sldId id="259" r:id="rId11"/>
    <p:sldId id="260" r:id="rId12"/>
    <p:sldId id="268" r:id="rId13"/>
    <p:sldId id="269" r:id="rId14"/>
    <p:sldId id="27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6" autoAdjust="0"/>
    <p:restoredTop sz="94660"/>
  </p:normalViewPr>
  <p:slideViewPr>
    <p:cSldViewPr snapToGrid="0">
      <p:cViewPr varScale="1">
        <p:scale>
          <a:sx n="84" d="100"/>
          <a:sy n="84" d="100"/>
        </p:scale>
        <p:origin x="102" y="6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47F8C-5717-4F72-B03F-3D47E4E110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F097D3-4275-4317-AAA1-2C2E3AA99F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5BDCD7-32E1-423B-980F-D975789453DE}"/>
              </a:ext>
            </a:extLst>
          </p:cNvPr>
          <p:cNvSpPr>
            <a:spLocks noGrp="1"/>
          </p:cNvSpPr>
          <p:nvPr>
            <p:ph type="dt" sz="half" idx="10"/>
          </p:nvPr>
        </p:nvSpPr>
        <p:spPr/>
        <p:txBody>
          <a:bodyPr/>
          <a:lstStyle/>
          <a:p>
            <a:fld id="{751EC0AC-1332-4F89-BF5C-64793ECD95AB}" type="datetimeFigureOut">
              <a:rPr lang="en-US" smtClean="0"/>
              <a:t>1/21/2019</a:t>
            </a:fld>
            <a:endParaRPr lang="en-US"/>
          </a:p>
        </p:txBody>
      </p:sp>
      <p:sp>
        <p:nvSpPr>
          <p:cNvPr id="5" name="Footer Placeholder 4">
            <a:extLst>
              <a:ext uri="{FF2B5EF4-FFF2-40B4-BE49-F238E27FC236}">
                <a16:creationId xmlns:a16="http://schemas.microsoft.com/office/drawing/2014/main" id="{F14ABD8E-0035-4BEE-84D9-D7E4B05930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70E624-9740-4C5B-B05E-5190A0122E29}"/>
              </a:ext>
            </a:extLst>
          </p:cNvPr>
          <p:cNvSpPr>
            <a:spLocks noGrp="1"/>
          </p:cNvSpPr>
          <p:nvPr>
            <p:ph type="sldNum" sz="quarter" idx="12"/>
          </p:nvPr>
        </p:nvSpPr>
        <p:spPr/>
        <p:txBody>
          <a:bodyPr/>
          <a:lstStyle/>
          <a:p>
            <a:fld id="{74A917D2-39B0-478D-BF5A-11D0E4C825F7}" type="slidenum">
              <a:rPr lang="en-US" smtClean="0"/>
              <a:t>‹#›</a:t>
            </a:fld>
            <a:endParaRPr lang="en-US"/>
          </a:p>
        </p:txBody>
      </p:sp>
    </p:spTree>
    <p:extLst>
      <p:ext uri="{BB962C8B-B14F-4D97-AF65-F5344CB8AC3E}">
        <p14:creationId xmlns:p14="http://schemas.microsoft.com/office/powerpoint/2010/main" val="1593033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13078-CE87-49C1-B908-1C9D32ECEE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4AA4E6-77E8-49AA-B495-9691B3A3782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9F2387-BF4F-4880-8650-FBC360DE5F39}"/>
              </a:ext>
            </a:extLst>
          </p:cNvPr>
          <p:cNvSpPr>
            <a:spLocks noGrp="1"/>
          </p:cNvSpPr>
          <p:nvPr>
            <p:ph type="dt" sz="half" idx="10"/>
          </p:nvPr>
        </p:nvSpPr>
        <p:spPr/>
        <p:txBody>
          <a:bodyPr/>
          <a:lstStyle/>
          <a:p>
            <a:fld id="{751EC0AC-1332-4F89-BF5C-64793ECD95AB}" type="datetimeFigureOut">
              <a:rPr lang="en-US" smtClean="0"/>
              <a:t>1/21/2019</a:t>
            </a:fld>
            <a:endParaRPr lang="en-US"/>
          </a:p>
        </p:txBody>
      </p:sp>
      <p:sp>
        <p:nvSpPr>
          <p:cNvPr id="5" name="Footer Placeholder 4">
            <a:extLst>
              <a:ext uri="{FF2B5EF4-FFF2-40B4-BE49-F238E27FC236}">
                <a16:creationId xmlns:a16="http://schemas.microsoft.com/office/drawing/2014/main" id="{CA6665CF-BAB8-4202-B91D-FED869A908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54387B-BC29-4FE4-AFB9-FE472E959452}"/>
              </a:ext>
            </a:extLst>
          </p:cNvPr>
          <p:cNvSpPr>
            <a:spLocks noGrp="1"/>
          </p:cNvSpPr>
          <p:nvPr>
            <p:ph type="sldNum" sz="quarter" idx="12"/>
          </p:nvPr>
        </p:nvSpPr>
        <p:spPr/>
        <p:txBody>
          <a:bodyPr/>
          <a:lstStyle/>
          <a:p>
            <a:fld id="{74A917D2-39B0-478D-BF5A-11D0E4C825F7}" type="slidenum">
              <a:rPr lang="en-US" smtClean="0"/>
              <a:t>‹#›</a:t>
            </a:fld>
            <a:endParaRPr lang="en-US"/>
          </a:p>
        </p:txBody>
      </p:sp>
    </p:spTree>
    <p:extLst>
      <p:ext uri="{BB962C8B-B14F-4D97-AF65-F5344CB8AC3E}">
        <p14:creationId xmlns:p14="http://schemas.microsoft.com/office/powerpoint/2010/main" val="1836855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756B9B-2824-463B-A26E-A2159478044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7999EB-6C81-437D-A80C-A83D1E175CE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1932EB-E3E9-4C0C-910C-AB5E68537B70}"/>
              </a:ext>
            </a:extLst>
          </p:cNvPr>
          <p:cNvSpPr>
            <a:spLocks noGrp="1"/>
          </p:cNvSpPr>
          <p:nvPr>
            <p:ph type="dt" sz="half" idx="10"/>
          </p:nvPr>
        </p:nvSpPr>
        <p:spPr/>
        <p:txBody>
          <a:bodyPr/>
          <a:lstStyle/>
          <a:p>
            <a:fld id="{751EC0AC-1332-4F89-BF5C-64793ECD95AB}" type="datetimeFigureOut">
              <a:rPr lang="en-US" smtClean="0"/>
              <a:t>1/21/2019</a:t>
            </a:fld>
            <a:endParaRPr lang="en-US"/>
          </a:p>
        </p:txBody>
      </p:sp>
      <p:sp>
        <p:nvSpPr>
          <p:cNvPr id="5" name="Footer Placeholder 4">
            <a:extLst>
              <a:ext uri="{FF2B5EF4-FFF2-40B4-BE49-F238E27FC236}">
                <a16:creationId xmlns:a16="http://schemas.microsoft.com/office/drawing/2014/main" id="{75CED1F0-E850-4EF9-B5B3-52773F261B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1DACE7-7AAC-4ECE-A1E8-42316FEFF4FF}"/>
              </a:ext>
            </a:extLst>
          </p:cNvPr>
          <p:cNvSpPr>
            <a:spLocks noGrp="1"/>
          </p:cNvSpPr>
          <p:nvPr>
            <p:ph type="sldNum" sz="quarter" idx="12"/>
          </p:nvPr>
        </p:nvSpPr>
        <p:spPr/>
        <p:txBody>
          <a:bodyPr/>
          <a:lstStyle/>
          <a:p>
            <a:fld id="{74A917D2-39B0-478D-BF5A-11D0E4C825F7}" type="slidenum">
              <a:rPr lang="en-US" smtClean="0"/>
              <a:t>‹#›</a:t>
            </a:fld>
            <a:endParaRPr lang="en-US"/>
          </a:p>
        </p:txBody>
      </p:sp>
    </p:spTree>
    <p:extLst>
      <p:ext uri="{BB962C8B-B14F-4D97-AF65-F5344CB8AC3E}">
        <p14:creationId xmlns:p14="http://schemas.microsoft.com/office/powerpoint/2010/main" val="1308182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680C1-2F12-402C-B59C-7D5FE25C07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3AE2F0-5F89-42E2-AAAC-2614A53E9D8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BE2AA6-AEC0-4505-AE10-7CCA19089964}"/>
              </a:ext>
            </a:extLst>
          </p:cNvPr>
          <p:cNvSpPr>
            <a:spLocks noGrp="1"/>
          </p:cNvSpPr>
          <p:nvPr>
            <p:ph type="dt" sz="half" idx="10"/>
          </p:nvPr>
        </p:nvSpPr>
        <p:spPr/>
        <p:txBody>
          <a:bodyPr/>
          <a:lstStyle/>
          <a:p>
            <a:fld id="{751EC0AC-1332-4F89-BF5C-64793ECD95AB}" type="datetimeFigureOut">
              <a:rPr lang="en-US" smtClean="0"/>
              <a:t>1/21/2019</a:t>
            </a:fld>
            <a:endParaRPr lang="en-US"/>
          </a:p>
        </p:txBody>
      </p:sp>
      <p:sp>
        <p:nvSpPr>
          <p:cNvPr id="5" name="Footer Placeholder 4">
            <a:extLst>
              <a:ext uri="{FF2B5EF4-FFF2-40B4-BE49-F238E27FC236}">
                <a16:creationId xmlns:a16="http://schemas.microsoft.com/office/drawing/2014/main" id="{87A04B85-D45A-4282-B20F-1DB0D36CB2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1C6F6-6D3F-4F6A-99C3-7015615FB064}"/>
              </a:ext>
            </a:extLst>
          </p:cNvPr>
          <p:cNvSpPr>
            <a:spLocks noGrp="1"/>
          </p:cNvSpPr>
          <p:nvPr>
            <p:ph type="sldNum" sz="quarter" idx="12"/>
          </p:nvPr>
        </p:nvSpPr>
        <p:spPr/>
        <p:txBody>
          <a:bodyPr/>
          <a:lstStyle/>
          <a:p>
            <a:fld id="{74A917D2-39B0-478D-BF5A-11D0E4C825F7}" type="slidenum">
              <a:rPr lang="en-US" smtClean="0"/>
              <a:t>‹#›</a:t>
            </a:fld>
            <a:endParaRPr lang="en-US"/>
          </a:p>
        </p:txBody>
      </p:sp>
    </p:spTree>
    <p:extLst>
      <p:ext uri="{BB962C8B-B14F-4D97-AF65-F5344CB8AC3E}">
        <p14:creationId xmlns:p14="http://schemas.microsoft.com/office/powerpoint/2010/main" val="588397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B1B64-7CB9-4213-80FA-3E64FD4184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B11CCE-EBDE-4575-9085-E5DC1DE7E1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1C59ECE-3521-4286-A2D8-8D9356FDBF91}"/>
              </a:ext>
            </a:extLst>
          </p:cNvPr>
          <p:cNvSpPr>
            <a:spLocks noGrp="1"/>
          </p:cNvSpPr>
          <p:nvPr>
            <p:ph type="dt" sz="half" idx="10"/>
          </p:nvPr>
        </p:nvSpPr>
        <p:spPr/>
        <p:txBody>
          <a:bodyPr/>
          <a:lstStyle/>
          <a:p>
            <a:fld id="{751EC0AC-1332-4F89-BF5C-64793ECD95AB}" type="datetimeFigureOut">
              <a:rPr lang="en-US" smtClean="0"/>
              <a:t>1/21/2019</a:t>
            </a:fld>
            <a:endParaRPr lang="en-US"/>
          </a:p>
        </p:txBody>
      </p:sp>
      <p:sp>
        <p:nvSpPr>
          <p:cNvPr id="5" name="Footer Placeholder 4">
            <a:extLst>
              <a:ext uri="{FF2B5EF4-FFF2-40B4-BE49-F238E27FC236}">
                <a16:creationId xmlns:a16="http://schemas.microsoft.com/office/drawing/2014/main" id="{DA72EBA7-DAF3-480F-AE9C-C7125CA385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5A87C5-2B7D-4AE0-8630-4DFE6699797D}"/>
              </a:ext>
            </a:extLst>
          </p:cNvPr>
          <p:cNvSpPr>
            <a:spLocks noGrp="1"/>
          </p:cNvSpPr>
          <p:nvPr>
            <p:ph type="sldNum" sz="quarter" idx="12"/>
          </p:nvPr>
        </p:nvSpPr>
        <p:spPr/>
        <p:txBody>
          <a:bodyPr/>
          <a:lstStyle/>
          <a:p>
            <a:fld id="{74A917D2-39B0-478D-BF5A-11D0E4C825F7}" type="slidenum">
              <a:rPr lang="en-US" smtClean="0"/>
              <a:t>‹#›</a:t>
            </a:fld>
            <a:endParaRPr lang="en-US"/>
          </a:p>
        </p:txBody>
      </p:sp>
    </p:spTree>
    <p:extLst>
      <p:ext uri="{BB962C8B-B14F-4D97-AF65-F5344CB8AC3E}">
        <p14:creationId xmlns:p14="http://schemas.microsoft.com/office/powerpoint/2010/main" val="3184249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EDB70-6621-461E-8818-390AEF0AA0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37398D-612D-4696-BDDC-7973BF5F094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2D49CF-7C29-4519-B438-DEE8C42590D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876C4CF-97A8-42CB-916D-D8D140E0974E}"/>
              </a:ext>
            </a:extLst>
          </p:cNvPr>
          <p:cNvSpPr>
            <a:spLocks noGrp="1"/>
          </p:cNvSpPr>
          <p:nvPr>
            <p:ph type="dt" sz="half" idx="10"/>
          </p:nvPr>
        </p:nvSpPr>
        <p:spPr/>
        <p:txBody>
          <a:bodyPr/>
          <a:lstStyle/>
          <a:p>
            <a:fld id="{751EC0AC-1332-4F89-BF5C-64793ECD95AB}" type="datetimeFigureOut">
              <a:rPr lang="en-US" smtClean="0"/>
              <a:t>1/21/2019</a:t>
            </a:fld>
            <a:endParaRPr lang="en-US"/>
          </a:p>
        </p:txBody>
      </p:sp>
      <p:sp>
        <p:nvSpPr>
          <p:cNvPr id="6" name="Footer Placeholder 5">
            <a:extLst>
              <a:ext uri="{FF2B5EF4-FFF2-40B4-BE49-F238E27FC236}">
                <a16:creationId xmlns:a16="http://schemas.microsoft.com/office/drawing/2014/main" id="{4D24275B-7DEB-4244-B7E9-0F2F8F954A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3CCC17-CC3F-4B6D-9408-527FDDDB672C}"/>
              </a:ext>
            </a:extLst>
          </p:cNvPr>
          <p:cNvSpPr>
            <a:spLocks noGrp="1"/>
          </p:cNvSpPr>
          <p:nvPr>
            <p:ph type="sldNum" sz="quarter" idx="12"/>
          </p:nvPr>
        </p:nvSpPr>
        <p:spPr/>
        <p:txBody>
          <a:bodyPr/>
          <a:lstStyle/>
          <a:p>
            <a:fld id="{74A917D2-39B0-478D-BF5A-11D0E4C825F7}" type="slidenum">
              <a:rPr lang="en-US" smtClean="0"/>
              <a:t>‹#›</a:t>
            </a:fld>
            <a:endParaRPr lang="en-US"/>
          </a:p>
        </p:txBody>
      </p:sp>
    </p:spTree>
    <p:extLst>
      <p:ext uri="{BB962C8B-B14F-4D97-AF65-F5344CB8AC3E}">
        <p14:creationId xmlns:p14="http://schemas.microsoft.com/office/powerpoint/2010/main" val="1613415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3AA47-ECB5-4AC9-8CCC-89AE1F39EAC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C84152-D702-400D-B75C-6F884B33AA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3C304C4-ADAE-466C-A660-A381262709E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5D5468-E5EA-4BFD-8D9C-032B266A80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2F18F11-3906-4B69-AC67-5990DE93B48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BCCD5C-E52C-48DF-B880-A6F99836C22E}"/>
              </a:ext>
            </a:extLst>
          </p:cNvPr>
          <p:cNvSpPr>
            <a:spLocks noGrp="1"/>
          </p:cNvSpPr>
          <p:nvPr>
            <p:ph type="dt" sz="half" idx="10"/>
          </p:nvPr>
        </p:nvSpPr>
        <p:spPr/>
        <p:txBody>
          <a:bodyPr/>
          <a:lstStyle/>
          <a:p>
            <a:fld id="{751EC0AC-1332-4F89-BF5C-64793ECD95AB}" type="datetimeFigureOut">
              <a:rPr lang="en-US" smtClean="0"/>
              <a:t>1/21/2019</a:t>
            </a:fld>
            <a:endParaRPr lang="en-US"/>
          </a:p>
        </p:txBody>
      </p:sp>
      <p:sp>
        <p:nvSpPr>
          <p:cNvPr id="8" name="Footer Placeholder 7">
            <a:extLst>
              <a:ext uri="{FF2B5EF4-FFF2-40B4-BE49-F238E27FC236}">
                <a16:creationId xmlns:a16="http://schemas.microsoft.com/office/drawing/2014/main" id="{80EF673D-F151-4BB2-9340-10F14A79B5F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9660B12-0B3A-4CEF-9855-B0858E38B3E3}"/>
              </a:ext>
            </a:extLst>
          </p:cNvPr>
          <p:cNvSpPr>
            <a:spLocks noGrp="1"/>
          </p:cNvSpPr>
          <p:nvPr>
            <p:ph type="sldNum" sz="quarter" idx="12"/>
          </p:nvPr>
        </p:nvSpPr>
        <p:spPr/>
        <p:txBody>
          <a:bodyPr/>
          <a:lstStyle/>
          <a:p>
            <a:fld id="{74A917D2-39B0-478D-BF5A-11D0E4C825F7}" type="slidenum">
              <a:rPr lang="en-US" smtClean="0"/>
              <a:t>‹#›</a:t>
            </a:fld>
            <a:endParaRPr lang="en-US"/>
          </a:p>
        </p:txBody>
      </p:sp>
    </p:spTree>
    <p:extLst>
      <p:ext uri="{BB962C8B-B14F-4D97-AF65-F5344CB8AC3E}">
        <p14:creationId xmlns:p14="http://schemas.microsoft.com/office/powerpoint/2010/main" val="1363961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95F10-D4BD-4589-8B2C-3D21A075A2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0CD22AA-368B-4BE6-8DFA-3D839CE4565C}"/>
              </a:ext>
            </a:extLst>
          </p:cNvPr>
          <p:cNvSpPr>
            <a:spLocks noGrp="1"/>
          </p:cNvSpPr>
          <p:nvPr>
            <p:ph type="dt" sz="half" idx="10"/>
          </p:nvPr>
        </p:nvSpPr>
        <p:spPr/>
        <p:txBody>
          <a:bodyPr/>
          <a:lstStyle/>
          <a:p>
            <a:fld id="{751EC0AC-1332-4F89-BF5C-64793ECD95AB}" type="datetimeFigureOut">
              <a:rPr lang="en-US" smtClean="0"/>
              <a:t>1/21/2019</a:t>
            </a:fld>
            <a:endParaRPr lang="en-US"/>
          </a:p>
        </p:txBody>
      </p:sp>
      <p:sp>
        <p:nvSpPr>
          <p:cNvPr id="4" name="Footer Placeholder 3">
            <a:extLst>
              <a:ext uri="{FF2B5EF4-FFF2-40B4-BE49-F238E27FC236}">
                <a16:creationId xmlns:a16="http://schemas.microsoft.com/office/drawing/2014/main" id="{E33E0673-61EC-4A66-972A-05DD867288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C51D1E-94AE-4F50-9AD1-8161934379A1}"/>
              </a:ext>
            </a:extLst>
          </p:cNvPr>
          <p:cNvSpPr>
            <a:spLocks noGrp="1"/>
          </p:cNvSpPr>
          <p:nvPr>
            <p:ph type="sldNum" sz="quarter" idx="12"/>
          </p:nvPr>
        </p:nvSpPr>
        <p:spPr/>
        <p:txBody>
          <a:bodyPr/>
          <a:lstStyle/>
          <a:p>
            <a:fld id="{74A917D2-39B0-478D-BF5A-11D0E4C825F7}" type="slidenum">
              <a:rPr lang="en-US" smtClean="0"/>
              <a:t>‹#›</a:t>
            </a:fld>
            <a:endParaRPr lang="en-US"/>
          </a:p>
        </p:txBody>
      </p:sp>
    </p:spTree>
    <p:extLst>
      <p:ext uri="{BB962C8B-B14F-4D97-AF65-F5344CB8AC3E}">
        <p14:creationId xmlns:p14="http://schemas.microsoft.com/office/powerpoint/2010/main" val="2090012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B5903F-0F83-4733-B74A-5937F45F7D18}"/>
              </a:ext>
            </a:extLst>
          </p:cNvPr>
          <p:cNvSpPr>
            <a:spLocks noGrp="1"/>
          </p:cNvSpPr>
          <p:nvPr>
            <p:ph type="dt" sz="half" idx="10"/>
          </p:nvPr>
        </p:nvSpPr>
        <p:spPr/>
        <p:txBody>
          <a:bodyPr/>
          <a:lstStyle/>
          <a:p>
            <a:fld id="{751EC0AC-1332-4F89-BF5C-64793ECD95AB}" type="datetimeFigureOut">
              <a:rPr lang="en-US" smtClean="0"/>
              <a:t>1/21/2019</a:t>
            </a:fld>
            <a:endParaRPr lang="en-US"/>
          </a:p>
        </p:txBody>
      </p:sp>
      <p:sp>
        <p:nvSpPr>
          <p:cNvPr id="3" name="Footer Placeholder 2">
            <a:extLst>
              <a:ext uri="{FF2B5EF4-FFF2-40B4-BE49-F238E27FC236}">
                <a16:creationId xmlns:a16="http://schemas.microsoft.com/office/drawing/2014/main" id="{E1DD8E6E-7D2C-477B-AF1B-F54449DFBC0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AF90BC-0B51-4B79-99F8-AA1F0501B04B}"/>
              </a:ext>
            </a:extLst>
          </p:cNvPr>
          <p:cNvSpPr>
            <a:spLocks noGrp="1"/>
          </p:cNvSpPr>
          <p:nvPr>
            <p:ph type="sldNum" sz="quarter" idx="12"/>
          </p:nvPr>
        </p:nvSpPr>
        <p:spPr/>
        <p:txBody>
          <a:bodyPr/>
          <a:lstStyle/>
          <a:p>
            <a:fld id="{74A917D2-39B0-478D-BF5A-11D0E4C825F7}" type="slidenum">
              <a:rPr lang="en-US" smtClean="0"/>
              <a:t>‹#›</a:t>
            </a:fld>
            <a:endParaRPr lang="en-US"/>
          </a:p>
        </p:txBody>
      </p:sp>
    </p:spTree>
    <p:extLst>
      <p:ext uri="{BB962C8B-B14F-4D97-AF65-F5344CB8AC3E}">
        <p14:creationId xmlns:p14="http://schemas.microsoft.com/office/powerpoint/2010/main" val="1815523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B9045-A660-44B9-A989-E7427690AF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EC03D8-5722-4C85-AFF9-ACFA330AF1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685E59-3F82-474E-B605-0FCCE97459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382509C-40EF-4AC9-B875-3AAB80397879}"/>
              </a:ext>
            </a:extLst>
          </p:cNvPr>
          <p:cNvSpPr>
            <a:spLocks noGrp="1"/>
          </p:cNvSpPr>
          <p:nvPr>
            <p:ph type="dt" sz="half" idx="10"/>
          </p:nvPr>
        </p:nvSpPr>
        <p:spPr/>
        <p:txBody>
          <a:bodyPr/>
          <a:lstStyle/>
          <a:p>
            <a:fld id="{751EC0AC-1332-4F89-BF5C-64793ECD95AB}" type="datetimeFigureOut">
              <a:rPr lang="en-US" smtClean="0"/>
              <a:t>1/21/2019</a:t>
            </a:fld>
            <a:endParaRPr lang="en-US"/>
          </a:p>
        </p:txBody>
      </p:sp>
      <p:sp>
        <p:nvSpPr>
          <p:cNvPr id="6" name="Footer Placeholder 5">
            <a:extLst>
              <a:ext uri="{FF2B5EF4-FFF2-40B4-BE49-F238E27FC236}">
                <a16:creationId xmlns:a16="http://schemas.microsoft.com/office/drawing/2014/main" id="{49785884-7364-46DB-8E29-30FA7613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FCA607-D22E-4A68-B405-BE4E7E91C3B0}"/>
              </a:ext>
            </a:extLst>
          </p:cNvPr>
          <p:cNvSpPr>
            <a:spLocks noGrp="1"/>
          </p:cNvSpPr>
          <p:nvPr>
            <p:ph type="sldNum" sz="quarter" idx="12"/>
          </p:nvPr>
        </p:nvSpPr>
        <p:spPr/>
        <p:txBody>
          <a:bodyPr/>
          <a:lstStyle/>
          <a:p>
            <a:fld id="{74A917D2-39B0-478D-BF5A-11D0E4C825F7}" type="slidenum">
              <a:rPr lang="en-US" smtClean="0"/>
              <a:t>‹#›</a:t>
            </a:fld>
            <a:endParaRPr lang="en-US"/>
          </a:p>
        </p:txBody>
      </p:sp>
    </p:spTree>
    <p:extLst>
      <p:ext uri="{BB962C8B-B14F-4D97-AF65-F5344CB8AC3E}">
        <p14:creationId xmlns:p14="http://schemas.microsoft.com/office/powerpoint/2010/main" val="3650779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587C8-7D61-4862-BA16-05F35C8255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9606BD-A3EC-48E3-B0FB-AB415C3D44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68FF66B-E1EF-45D7-ACA8-D73846338D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B19D325-2224-4D5A-9637-68152858CAF1}"/>
              </a:ext>
            </a:extLst>
          </p:cNvPr>
          <p:cNvSpPr>
            <a:spLocks noGrp="1"/>
          </p:cNvSpPr>
          <p:nvPr>
            <p:ph type="dt" sz="half" idx="10"/>
          </p:nvPr>
        </p:nvSpPr>
        <p:spPr/>
        <p:txBody>
          <a:bodyPr/>
          <a:lstStyle/>
          <a:p>
            <a:fld id="{751EC0AC-1332-4F89-BF5C-64793ECD95AB}" type="datetimeFigureOut">
              <a:rPr lang="en-US" smtClean="0"/>
              <a:t>1/21/2019</a:t>
            </a:fld>
            <a:endParaRPr lang="en-US"/>
          </a:p>
        </p:txBody>
      </p:sp>
      <p:sp>
        <p:nvSpPr>
          <p:cNvPr id="6" name="Footer Placeholder 5">
            <a:extLst>
              <a:ext uri="{FF2B5EF4-FFF2-40B4-BE49-F238E27FC236}">
                <a16:creationId xmlns:a16="http://schemas.microsoft.com/office/drawing/2014/main" id="{E9241C49-D4A5-455D-961E-421B613923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D54974-72BD-4261-962D-A11F71C07F57}"/>
              </a:ext>
            </a:extLst>
          </p:cNvPr>
          <p:cNvSpPr>
            <a:spLocks noGrp="1"/>
          </p:cNvSpPr>
          <p:nvPr>
            <p:ph type="sldNum" sz="quarter" idx="12"/>
          </p:nvPr>
        </p:nvSpPr>
        <p:spPr/>
        <p:txBody>
          <a:bodyPr/>
          <a:lstStyle/>
          <a:p>
            <a:fld id="{74A917D2-39B0-478D-BF5A-11D0E4C825F7}" type="slidenum">
              <a:rPr lang="en-US" smtClean="0"/>
              <a:t>‹#›</a:t>
            </a:fld>
            <a:endParaRPr lang="en-US"/>
          </a:p>
        </p:txBody>
      </p:sp>
    </p:spTree>
    <p:extLst>
      <p:ext uri="{BB962C8B-B14F-4D97-AF65-F5344CB8AC3E}">
        <p14:creationId xmlns:p14="http://schemas.microsoft.com/office/powerpoint/2010/main" val="37225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927CB5-B484-4E34-8D1E-9F9C949B0E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CD21DB-CB9C-4F82-9BA7-9E07783D83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B108F3-DAAD-4BAB-A17B-88294A364E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EC0AC-1332-4F89-BF5C-64793ECD95AB}" type="datetimeFigureOut">
              <a:rPr lang="en-US" smtClean="0"/>
              <a:t>1/21/2019</a:t>
            </a:fld>
            <a:endParaRPr lang="en-US"/>
          </a:p>
        </p:txBody>
      </p:sp>
      <p:sp>
        <p:nvSpPr>
          <p:cNvPr id="5" name="Footer Placeholder 4">
            <a:extLst>
              <a:ext uri="{FF2B5EF4-FFF2-40B4-BE49-F238E27FC236}">
                <a16:creationId xmlns:a16="http://schemas.microsoft.com/office/drawing/2014/main" id="{84E4852A-8211-41B8-B80D-061561642B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499D437-948A-467C-AA92-CCAA84AD3C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917D2-39B0-478D-BF5A-11D0E4C825F7}" type="slidenum">
              <a:rPr lang="en-US" smtClean="0"/>
              <a:t>‹#›</a:t>
            </a:fld>
            <a:endParaRPr lang="en-US"/>
          </a:p>
        </p:txBody>
      </p:sp>
    </p:spTree>
    <p:extLst>
      <p:ext uri="{BB962C8B-B14F-4D97-AF65-F5344CB8AC3E}">
        <p14:creationId xmlns:p14="http://schemas.microsoft.com/office/powerpoint/2010/main" val="1476860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76563-896B-42D3-A3D7-477830CB9F2C}"/>
              </a:ext>
            </a:extLst>
          </p:cNvPr>
          <p:cNvSpPr>
            <a:spLocks noGrp="1"/>
          </p:cNvSpPr>
          <p:nvPr>
            <p:ph type="ctrTitle"/>
          </p:nvPr>
        </p:nvSpPr>
        <p:spPr/>
        <p:txBody>
          <a:bodyPr/>
          <a:lstStyle/>
          <a:p>
            <a:r>
              <a:rPr lang="en-US" dirty="0"/>
              <a:t>PH202 Midterm 1 Review</a:t>
            </a:r>
          </a:p>
        </p:txBody>
      </p:sp>
      <p:sp>
        <p:nvSpPr>
          <p:cNvPr id="3" name="Subtitle 2">
            <a:extLst>
              <a:ext uri="{FF2B5EF4-FFF2-40B4-BE49-F238E27FC236}">
                <a16:creationId xmlns:a16="http://schemas.microsoft.com/office/drawing/2014/main" id="{0E037EF6-F0FD-45A9-B4A3-A69736D5DBA6}"/>
              </a:ext>
            </a:extLst>
          </p:cNvPr>
          <p:cNvSpPr>
            <a:spLocks noGrp="1"/>
          </p:cNvSpPr>
          <p:nvPr>
            <p:ph type="subTitle" idx="1"/>
          </p:nvPr>
        </p:nvSpPr>
        <p:spPr/>
        <p:txBody>
          <a:bodyPr/>
          <a:lstStyle/>
          <a:p>
            <a:r>
              <a:rPr lang="en-US" dirty="0"/>
              <a:t>Rotational Kinematics, Torque, Angular Momentum and Rotational Kinetic Energy</a:t>
            </a:r>
          </a:p>
        </p:txBody>
      </p:sp>
    </p:spTree>
    <p:extLst>
      <p:ext uri="{BB962C8B-B14F-4D97-AF65-F5344CB8AC3E}">
        <p14:creationId xmlns:p14="http://schemas.microsoft.com/office/powerpoint/2010/main" val="3273595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A06FE-8A5C-4707-9F23-9B696057DFF3}"/>
              </a:ext>
            </a:extLst>
          </p:cNvPr>
          <p:cNvSpPr>
            <a:spLocks noGrp="1"/>
          </p:cNvSpPr>
          <p:nvPr>
            <p:ph type="title"/>
          </p:nvPr>
        </p:nvSpPr>
        <p:spPr/>
        <p:txBody>
          <a:bodyPr/>
          <a:lstStyle/>
          <a:p>
            <a:r>
              <a:rPr lang="en-US" dirty="0"/>
              <a:t>Discussion Question 1: 3 minutes</a:t>
            </a:r>
          </a:p>
        </p:txBody>
      </p:sp>
      <p:sp>
        <p:nvSpPr>
          <p:cNvPr id="3" name="Content Placeholder 2">
            <a:extLst>
              <a:ext uri="{FF2B5EF4-FFF2-40B4-BE49-F238E27FC236}">
                <a16:creationId xmlns:a16="http://schemas.microsoft.com/office/drawing/2014/main" id="{C9A14467-0D22-4406-AF33-F70B92A2094C}"/>
              </a:ext>
            </a:extLst>
          </p:cNvPr>
          <p:cNvSpPr>
            <a:spLocks noGrp="1"/>
          </p:cNvSpPr>
          <p:nvPr>
            <p:ph idx="1"/>
          </p:nvPr>
        </p:nvSpPr>
        <p:spPr/>
        <p:txBody>
          <a:bodyPr/>
          <a:lstStyle/>
          <a:p>
            <a:r>
              <a:rPr lang="en-US" dirty="0"/>
              <a:t>A small mass is placed on a record turntable that is rotating at 45rpm.  The linear acceleration of the mass is </a:t>
            </a:r>
          </a:p>
          <a:p>
            <a:pPr marL="914400" lvl="1" indent="-457200">
              <a:buFont typeface="+mj-lt"/>
              <a:buAutoNum type="alphaUcPeriod"/>
            </a:pPr>
            <a:r>
              <a:rPr lang="en-US" dirty="0"/>
              <a:t>Directed perpendicular to the line joining the mass and the center of rotation</a:t>
            </a:r>
          </a:p>
          <a:p>
            <a:pPr marL="914400" lvl="1" indent="-457200">
              <a:buFont typeface="+mj-lt"/>
              <a:buAutoNum type="alphaUcPeriod"/>
            </a:pPr>
            <a:r>
              <a:rPr lang="en-US" dirty="0"/>
              <a:t>Independent of the position of the mass on the turntable</a:t>
            </a:r>
          </a:p>
          <a:p>
            <a:pPr marL="914400" lvl="1" indent="-457200">
              <a:buFont typeface="+mj-lt"/>
              <a:buAutoNum type="alphaUcPeriod"/>
            </a:pPr>
            <a:r>
              <a:rPr lang="en-US" dirty="0"/>
              <a:t>Greater the closer the mass is to the center</a:t>
            </a:r>
          </a:p>
          <a:p>
            <a:pPr marL="914400" lvl="1" indent="-457200">
              <a:buFont typeface="+mj-lt"/>
              <a:buAutoNum type="alphaUcPeriod"/>
            </a:pPr>
            <a:r>
              <a:rPr lang="en-US" dirty="0"/>
              <a:t>Greater the farther the mass is from the center</a:t>
            </a:r>
          </a:p>
          <a:p>
            <a:pPr marL="914400" lvl="1" indent="-457200">
              <a:buFont typeface="+mj-lt"/>
              <a:buAutoNum type="alphaUcPeriod"/>
            </a:pPr>
            <a:r>
              <a:rPr lang="en-US" dirty="0"/>
              <a:t>Zero</a:t>
            </a:r>
          </a:p>
        </p:txBody>
      </p:sp>
    </p:spTree>
    <p:extLst>
      <p:ext uri="{BB962C8B-B14F-4D97-AF65-F5344CB8AC3E}">
        <p14:creationId xmlns:p14="http://schemas.microsoft.com/office/powerpoint/2010/main" val="3161896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30B71-95EF-4FD9-A839-1B64B44013BE}"/>
              </a:ext>
            </a:extLst>
          </p:cNvPr>
          <p:cNvSpPr>
            <a:spLocks noGrp="1"/>
          </p:cNvSpPr>
          <p:nvPr>
            <p:ph type="title"/>
          </p:nvPr>
        </p:nvSpPr>
        <p:spPr/>
        <p:txBody>
          <a:bodyPr/>
          <a:lstStyle/>
          <a:p>
            <a:r>
              <a:rPr lang="en-US" dirty="0"/>
              <a:t>Discussion Question 2: 3 minutes</a:t>
            </a:r>
          </a:p>
        </p:txBody>
      </p:sp>
      <p:sp>
        <p:nvSpPr>
          <p:cNvPr id="3" name="Content Placeholder 2">
            <a:extLst>
              <a:ext uri="{FF2B5EF4-FFF2-40B4-BE49-F238E27FC236}">
                <a16:creationId xmlns:a16="http://schemas.microsoft.com/office/drawing/2014/main" id="{C1810BB8-152C-4B07-9326-CBBE57F118F4}"/>
              </a:ext>
            </a:extLst>
          </p:cNvPr>
          <p:cNvSpPr>
            <a:spLocks noGrp="1"/>
          </p:cNvSpPr>
          <p:nvPr>
            <p:ph idx="1"/>
          </p:nvPr>
        </p:nvSpPr>
        <p:spPr/>
        <p:txBody>
          <a:bodyPr/>
          <a:lstStyle/>
          <a:p>
            <a:r>
              <a:rPr lang="en-US" dirty="0"/>
              <a:t>A hoop, a solid cylinder, a spherical shell, and a solid sphere are placed at rest at the top of an incline.  All the objects have the same mass and radius.  They are then released at the same time.  What is the order in which they reach the bottom of the incline? Justify your answer.</a:t>
            </a:r>
          </a:p>
        </p:txBody>
      </p:sp>
    </p:spTree>
    <p:extLst>
      <p:ext uri="{BB962C8B-B14F-4D97-AF65-F5344CB8AC3E}">
        <p14:creationId xmlns:p14="http://schemas.microsoft.com/office/powerpoint/2010/main" val="1443491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84167-E2B8-47B6-9428-A74EC81956A2}"/>
              </a:ext>
            </a:extLst>
          </p:cNvPr>
          <p:cNvSpPr>
            <a:spLocks noGrp="1"/>
          </p:cNvSpPr>
          <p:nvPr>
            <p:ph type="title"/>
          </p:nvPr>
        </p:nvSpPr>
        <p:spPr/>
        <p:txBody>
          <a:bodyPr/>
          <a:lstStyle/>
          <a:p>
            <a:r>
              <a:rPr lang="en-US" dirty="0"/>
              <a:t>Discussion Question 3: 3 minutes</a:t>
            </a:r>
          </a:p>
        </p:txBody>
      </p:sp>
      <p:sp>
        <p:nvSpPr>
          <p:cNvPr id="3" name="Content Placeholder 2">
            <a:extLst>
              <a:ext uri="{FF2B5EF4-FFF2-40B4-BE49-F238E27FC236}">
                <a16:creationId xmlns:a16="http://schemas.microsoft.com/office/drawing/2014/main" id="{8AD513A4-DC9C-4D42-AFA2-D61CD1612C36}"/>
              </a:ext>
            </a:extLst>
          </p:cNvPr>
          <p:cNvSpPr>
            <a:spLocks noGrp="1"/>
          </p:cNvSpPr>
          <p:nvPr>
            <p:ph idx="1"/>
          </p:nvPr>
        </p:nvSpPr>
        <p:spPr/>
        <p:txBody>
          <a:bodyPr/>
          <a:lstStyle/>
          <a:p>
            <a:r>
              <a:rPr lang="en-US" dirty="0"/>
              <a:t>A well oiled merry-go-round (horizontal disk) is rotating with a girl walking from the outside edge towards the middle.  Which of the following statements are true regarding this situation?</a:t>
            </a:r>
          </a:p>
          <a:p>
            <a:pPr marL="914400" lvl="1" indent="-457200">
              <a:buFont typeface="+mj-lt"/>
              <a:buAutoNum type="alphaUcPeriod"/>
            </a:pPr>
            <a:r>
              <a:rPr lang="en-US" dirty="0"/>
              <a:t>The rotational velocity of the </a:t>
            </a:r>
            <a:r>
              <a:rPr lang="en-US" dirty="0" err="1"/>
              <a:t>girl+merry-go-round</a:t>
            </a:r>
            <a:r>
              <a:rPr lang="en-US" dirty="0"/>
              <a:t> system remains constant</a:t>
            </a:r>
          </a:p>
          <a:p>
            <a:pPr marL="914400" lvl="1" indent="-457200">
              <a:buFont typeface="+mj-lt"/>
              <a:buAutoNum type="alphaUcPeriod"/>
            </a:pPr>
            <a:r>
              <a:rPr lang="en-US" dirty="0"/>
              <a:t>The rotational velocity of the girl increases</a:t>
            </a:r>
          </a:p>
          <a:p>
            <a:pPr marL="914400" lvl="1" indent="-457200">
              <a:buFont typeface="+mj-lt"/>
              <a:buAutoNum type="alphaUcPeriod"/>
            </a:pPr>
            <a:r>
              <a:rPr lang="en-US" dirty="0"/>
              <a:t>The angular momentum of the merry-go-round increases</a:t>
            </a:r>
          </a:p>
          <a:p>
            <a:pPr marL="914400" lvl="1" indent="-457200">
              <a:buFont typeface="+mj-lt"/>
              <a:buAutoNum type="alphaUcPeriod"/>
            </a:pPr>
            <a:r>
              <a:rPr lang="en-US" dirty="0"/>
              <a:t>The angular momentum of the </a:t>
            </a:r>
            <a:r>
              <a:rPr lang="en-US" dirty="0" err="1"/>
              <a:t>girl+merry-go-round</a:t>
            </a:r>
            <a:r>
              <a:rPr lang="en-US" dirty="0"/>
              <a:t> system increases</a:t>
            </a:r>
          </a:p>
          <a:p>
            <a:pPr marL="914400" lvl="1" indent="-457200">
              <a:buFont typeface="+mj-lt"/>
              <a:buAutoNum type="alphaUcPeriod"/>
            </a:pPr>
            <a:r>
              <a:rPr lang="en-US" dirty="0"/>
              <a:t>The kinetic energy of the </a:t>
            </a:r>
            <a:r>
              <a:rPr lang="en-US" dirty="0" err="1"/>
              <a:t>girl+merry-go-round</a:t>
            </a:r>
            <a:r>
              <a:rPr lang="en-US" dirty="0"/>
              <a:t> system increases</a:t>
            </a:r>
          </a:p>
          <a:p>
            <a:pPr marL="914400" lvl="1" indent="-457200">
              <a:buFont typeface="+mj-lt"/>
              <a:buAutoNum type="alphaUcPeriod"/>
            </a:pPr>
            <a:r>
              <a:rPr lang="en-US" dirty="0"/>
              <a:t>The kinetic energy of the </a:t>
            </a:r>
            <a:r>
              <a:rPr lang="en-US" dirty="0" err="1"/>
              <a:t>girl+merry-go-round</a:t>
            </a:r>
            <a:r>
              <a:rPr lang="en-US" dirty="0"/>
              <a:t> system remains constant</a:t>
            </a:r>
          </a:p>
        </p:txBody>
      </p:sp>
    </p:spTree>
    <p:extLst>
      <p:ext uri="{BB962C8B-B14F-4D97-AF65-F5344CB8AC3E}">
        <p14:creationId xmlns:p14="http://schemas.microsoft.com/office/powerpoint/2010/main" val="1936345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E253D-362F-4BA3-A076-F3B7028DBB9F}"/>
              </a:ext>
            </a:extLst>
          </p:cNvPr>
          <p:cNvSpPr>
            <a:spLocks noGrp="1"/>
          </p:cNvSpPr>
          <p:nvPr>
            <p:ph type="title"/>
          </p:nvPr>
        </p:nvSpPr>
        <p:spPr/>
        <p:txBody>
          <a:bodyPr/>
          <a:lstStyle/>
          <a:p>
            <a:r>
              <a:rPr lang="en-US" dirty="0"/>
              <a:t>POTD: Read/Visualize the Problem: 2 minutes</a:t>
            </a:r>
          </a:p>
        </p:txBody>
      </p:sp>
      <p:sp>
        <p:nvSpPr>
          <p:cNvPr id="3" name="Content Placeholder 2">
            <a:extLst>
              <a:ext uri="{FF2B5EF4-FFF2-40B4-BE49-F238E27FC236}">
                <a16:creationId xmlns:a16="http://schemas.microsoft.com/office/drawing/2014/main" id="{5493103B-9F4B-429C-ADA6-03DBF9FA19C3}"/>
              </a:ext>
            </a:extLst>
          </p:cNvPr>
          <p:cNvSpPr>
            <a:spLocks noGrp="1"/>
          </p:cNvSpPr>
          <p:nvPr>
            <p:ph idx="1"/>
          </p:nvPr>
        </p:nvSpPr>
        <p:spPr/>
        <p:txBody>
          <a:bodyPr/>
          <a:lstStyle/>
          <a:p>
            <a:r>
              <a:rPr lang="en-US" dirty="0"/>
              <a:t>I have a rod of mass 10kg (uniformly distributed) that has a length of 1m and is aligned vertically, and is bolted at the top end of the rod.  3 forces are acting on the rod.  F</a:t>
            </a:r>
            <a:r>
              <a:rPr lang="en-US" baseline="-25000" dirty="0"/>
              <a:t>1</a:t>
            </a:r>
            <a:r>
              <a:rPr lang="en-US" dirty="0"/>
              <a:t> = 25N and is perpendicular to the rod acting at the halfway point of the rod and pushing the rod to the left. F</a:t>
            </a:r>
            <a:r>
              <a:rPr lang="en-US" baseline="-25000" dirty="0"/>
              <a:t>2</a:t>
            </a:r>
            <a:r>
              <a:rPr lang="en-US" dirty="0"/>
              <a:t> = 10N, is acting ¾ of the length of the rod from the pivot point pulling the rod to the right and the angle between the 2 vectors is 30 degrees. F</a:t>
            </a:r>
            <a:r>
              <a:rPr lang="en-US" baseline="-25000" dirty="0"/>
              <a:t>3</a:t>
            </a:r>
            <a:r>
              <a:rPr lang="en-US" dirty="0"/>
              <a:t> = 15N, is acting at the end of the rod away from the pivot point, pushing the rod to right and is perpendicular to the rod.  If I = 1/3 ML</a:t>
            </a:r>
            <a:r>
              <a:rPr lang="en-US" baseline="30000" dirty="0"/>
              <a:t>2</a:t>
            </a:r>
            <a:r>
              <a:rPr lang="en-US" dirty="0"/>
              <a:t> for a rod pivoting about an end, what is the angular acceleration of the rod?  </a:t>
            </a:r>
          </a:p>
        </p:txBody>
      </p:sp>
    </p:spTree>
    <p:extLst>
      <p:ext uri="{BB962C8B-B14F-4D97-AF65-F5344CB8AC3E}">
        <p14:creationId xmlns:p14="http://schemas.microsoft.com/office/powerpoint/2010/main" val="3253198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E253D-362F-4BA3-A076-F3B7028DBB9F}"/>
              </a:ext>
            </a:extLst>
          </p:cNvPr>
          <p:cNvSpPr>
            <a:spLocks noGrp="1"/>
          </p:cNvSpPr>
          <p:nvPr>
            <p:ph type="title"/>
          </p:nvPr>
        </p:nvSpPr>
        <p:spPr/>
        <p:txBody>
          <a:bodyPr/>
          <a:lstStyle/>
          <a:p>
            <a:r>
              <a:rPr lang="en-US" dirty="0"/>
              <a:t>POTD: Draw a Picture and Knowns/Unknowns: 2 minutes</a:t>
            </a:r>
          </a:p>
        </p:txBody>
      </p:sp>
      <p:sp>
        <p:nvSpPr>
          <p:cNvPr id="3" name="Content Placeholder 2">
            <a:extLst>
              <a:ext uri="{FF2B5EF4-FFF2-40B4-BE49-F238E27FC236}">
                <a16:creationId xmlns:a16="http://schemas.microsoft.com/office/drawing/2014/main" id="{5493103B-9F4B-429C-ADA6-03DBF9FA19C3}"/>
              </a:ext>
            </a:extLst>
          </p:cNvPr>
          <p:cNvSpPr>
            <a:spLocks noGrp="1"/>
          </p:cNvSpPr>
          <p:nvPr>
            <p:ph idx="1"/>
          </p:nvPr>
        </p:nvSpPr>
        <p:spPr/>
        <p:txBody>
          <a:bodyPr/>
          <a:lstStyle/>
          <a:p>
            <a:r>
              <a:rPr lang="en-US" dirty="0"/>
              <a:t>I have a rod of mass 10kg (uniformly distributed) that has a length of 1m and is aligned vertically, and is bolted at the top end of the rod.  3 forces are acting on the rod.  F</a:t>
            </a:r>
            <a:r>
              <a:rPr lang="en-US" baseline="-25000" dirty="0"/>
              <a:t>1</a:t>
            </a:r>
            <a:r>
              <a:rPr lang="en-US" dirty="0"/>
              <a:t> = 25N and is perpendicular to the rod acting at the halfway point of the rod and pushing the rod to the left. F</a:t>
            </a:r>
            <a:r>
              <a:rPr lang="en-US" baseline="-25000" dirty="0"/>
              <a:t>2</a:t>
            </a:r>
            <a:r>
              <a:rPr lang="en-US" dirty="0"/>
              <a:t> = 10N, is acting ¾ of the length of the rod from the pivot point pulling the rod to the right and the angle between the 2 vectors is 30 degrees. F</a:t>
            </a:r>
            <a:r>
              <a:rPr lang="en-US" baseline="-25000" dirty="0"/>
              <a:t>3</a:t>
            </a:r>
            <a:r>
              <a:rPr lang="en-US" dirty="0"/>
              <a:t> = 15N, is acting at the end of the rod away from the pivot point, pushing the rod to right and is perpendicular to the rod.  If I = 1/3 ML</a:t>
            </a:r>
            <a:r>
              <a:rPr lang="en-US" baseline="30000" dirty="0"/>
              <a:t>2</a:t>
            </a:r>
            <a:r>
              <a:rPr lang="en-US" dirty="0"/>
              <a:t> for a rod pivoting about an end, what is the angular acceleration of the rod?  </a:t>
            </a:r>
          </a:p>
        </p:txBody>
      </p:sp>
    </p:spTree>
    <p:extLst>
      <p:ext uri="{BB962C8B-B14F-4D97-AF65-F5344CB8AC3E}">
        <p14:creationId xmlns:p14="http://schemas.microsoft.com/office/powerpoint/2010/main" val="2217641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E253D-362F-4BA3-A076-F3B7028DBB9F}"/>
              </a:ext>
            </a:extLst>
          </p:cNvPr>
          <p:cNvSpPr>
            <a:spLocks noGrp="1"/>
          </p:cNvSpPr>
          <p:nvPr>
            <p:ph type="title"/>
          </p:nvPr>
        </p:nvSpPr>
        <p:spPr/>
        <p:txBody>
          <a:bodyPr/>
          <a:lstStyle/>
          <a:p>
            <a:r>
              <a:rPr lang="en-US" dirty="0"/>
              <a:t>POTD: Solve the problem: 10 minutes</a:t>
            </a:r>
          </a:p>
        </p:txBody>
      </p:sp>
      <p:sp>
        <p:nvSpPr>
          <p:cNvPr id="3" name="Content Placeholder 2">
            <a:extLst>
              <a:ext uri="{FF2B5EF4-FFF2-40B4-BE49-F238E27FC236}">
                <a16:creationId xmlns:a16="http://schemas.microsoft.com/office/drawing/2014/main" id="{5493103B-9F4B-429C-ADA6-03DBF9FA19C3}"/>
              </a:ext>
            </a:extLst>
          </p:cNvPr>
          <p:cNvSpPr>
            <a:spLocks noGrp="1"/>
          </p:cNvSpPr>
          <p:nvPr>
            <p:ph idx="1"/>
          </p:nvPr>
        </p:nvSpPr>
        <p:spPr/>
        <p:txBody>
          <a:bodyPr/>
          <a:lstStyle/>
          <a:p>
            <a:r>
              <a:rPr lang="en-US" dirty="0"/>
              <a:t>I have a rod of mass 10kg (uniformly distributed) that has a length of 1m and is aligned vertically, and is bolted at the top end of the rod.  3 forces are acting on the rod.  F</a:t>
            </a:r>
            <a:r>
              <a:rPr lang="en-US" baseline="-25000" dirty="0"/>
              <a:t>1</a:t>
            </a:r>
            <a:r>
              <a:rPr lang="en-US" dirty="0"/>
              <a:t> = 25N and is perpendicular to the rod acting at the halfway point of the rod and pushing the rod to the left. F</a:t>
            </a:r>
            <a:r>
              <a:rPr lang="en-US" baseline="-25000" dirty="0"/>
              <a:t>2</a:t>
            </a:r>
            <a:r>
              <a:rPr lang="en-US" dirty="0"/>
              <a:t> = 10N, is acting ¾ of the length of the rod from the pivot point pulling the rod to the right and the angle between the 2 vectors is 30 degrees. F</a:t>
            </a:r>
            <a:r>
              <a:rPr lang="en-US" baseline="-25000" dirty="0"/>
              <a:t>3</a:t>
            </a:r>
            <a:r>
              <a:rPr lang="en-US" dirty="0"/>
              <a:t> = 15N, is acting at the end of the rod away from the pivot point, pushing the rod to right and is perpendicular to the rod.  If I = 1/3 ML</a:t>
            </a:r>
            <a:r>
              <a:rPr lang="en-US" baseline="30000" dirty="0"/>
              <a:t>2</a:t>
            </a:r>
            <a:r>
              <a:rPr lang="en-US" dirty="0"/>
              <a:t> for a rod pivoting about an end, what is the angular acceleration of the rod?  </a:t>
            </a:r>
          </a:p>
        </p:txBody>
      </p:sp>
    </p:spTree>
    <p:extLst>
      <p:ext uri="{BB962C8B-B14F-4D97-AF65-F5344CB8AC3E}">
        <p14:creationId xmlns:p14="http://schemas.microsoft.com/office/powerpoint/2010/main" val="3492862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C82D8-3240-4EA4-BA7C-00806A72DCC9}"/>
              </a:ext>
            </a:extLst>
          </p:cNvPr>
          <p:cNvSpPr>
            <a:spLocks noGrp="1"/>
          </p:cNvSpPr>
          <p:nvPr>
            <p:ph type="title"/>
          </p:nvPr>
        </p:nvSpPr>
        <p:spPr/>
        <p:txBody>
          <a:bodyPr/>
          <a:lstStyle/>
          <a:p>
            <a:r>
              <a:rPr lang="en-US" dirty="0"/>
              <a:t>Warm-Up 1: 1 minute</a:t>
            </a:r>
          </a:p>
        </p:txBody>
      </p:sp>
      <p:sp>
        <p:nvSpPr>
          <p:cNvPr id="3" name="Content Placeholder 2">
            <a:extLst>
              <a:ext uri="{FF2B5EF4-FFF2-40B4-BE49-F238E27FC236}">
                <a16:creationId xmlns:a16="http://schemas.microsoft.com/office/drawing/2014/main" id="{4A1F04CE-2D37-465A-84DF-7B201F0B1ED5}"/>
              </a:ext>
            </a:extLst>
          </p:cNvPr>
          <p:cNvSpPr>
            <a:spLocks noGrp="1"/>
          </p:cNvSpPr>
          <p:nvPr>
            <p:ph idx="1"/>
          </p:nvPr>
        </p:nvSpPr>
        <p:spPr/>
        <p:txBody>
          <a:bodyPr/>
          <a:lstStyle/>
          <a:p>
            <a:r>
              <a:rPr lang="en-US" dirty="0"/>
              <a:t>Say this equation in words</a:t>
            </a:r>
          </a:p>
        </p:txBody>
      </p:sp>
      <p:pic>
        <p:nvPicPr>
          <p:cNvPr id="5" name="Picture 4" descr="A screenshot of a cell phone&#10;&#10;Description generated with very high confidence">
            <a:extLst>
              <a:ext uri="{FF2B5EF4-FFF2-40B4-BE49-F238E27FC236}">
                <a16:creationId xmlns:a16="http://schemas.microsoft.com/office/drawing/2014/main" id="{26AE50C6-8246-4EA8-94FB-E81FC97B0AA0}"/>
              </a:ext>
            </a:extLst>
          </p:cNvPr>
          <p:cNvPicPr>
            <a:picLocks noChangeAspect="1"/>
          </p:cNvPicPr>
          <p:nvPr/>
        </p:nvPicPr>
        <p:blipFill rotWithShape="1">
          <a:blip r:embed="rId2">
            <a:extLst>
              <a:ext uri="{28A0092B-C50C-407E-A947-70E740481C1C}">
                <a14:useLocalDpi xmlns:a14="http://schemas.microsoft.com/office/drawing/2010/main" val="0"/>
              </a:ext>
            </a:extLst>
          </a:blip>
          <a:srcRect l="17960" t="41302" r="23619" b="40523"/>
          <a:stretch/>
        </p:blipFill>
        <p:spPr>
          <a:xfrm>
            <a:off x="2855392" y="3006091"/>
            <a:ext cx="6481216" cy="1817370"/>
          </a:xfrm>
          <a:prstGeom prst="rect">
            <a:avLst/>
          </a:prstGeom>
        </p:spPr>
      </p:pic>
    </p:spTree>
    <p:extLst>
      <p:ext uri="{BB962C8B-B14F-4D97-AF65-F5344CB8AC3E}">
        <p14:creationId xmlns:p14="http://schemas.microsoft.com/office/powerpoint/2010/main" val="545343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FE28A-D20B-43AE-906A-177066B129AA}"/>
              </a:ext>
            </a:extLst>
          </p:cNvPr>
          <p:cNvSpPr>
            <a:spLocks noGrp="1"/>
          </p:cNvSpPr>
          <p:nvPr>
            <p:ph type="title"/>
          </p:nvPr>
        </p:nvSpPr>
        <p:spPr/>
        <p:txBody>
          <a:bodyPr/>
          <a:lstStyle/>
          <a:p>
            <a:r>
              <a:rPr lang="en-US" dirty="0"/>
              <a:t>Warm-Up 1 Solution</a:t>
            </a:r>
          </a:p>
        </p:txBody>
      </p:sp>
      <p:pic>
        <p:nvPicPr>
          <p:cNvPr id="5" name="Content Placeholder 4" descr="A screenshot of a cell phone&#10;&#10;Description generated with very high confidence">
            <a:extLst>
              <a:ext uri="{FF2B5EF4-FFF2-40B4-BE49-F238E27FC236}">
                <a16:creationId xmlns:a16="http://schemas.microsoft.com/office/drawing/2014/main" id="{368CA6C9-A3DF-49F5-9BE5-00562524829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16881" y="1523999"/>
            <a:ext cx="5758238" cy="5189992"/>
          </a:xfrm>
        </p:spPr>
      </p:pic>
    </p:spTree>
    <p:extLst>
      <p:ext uri="{BB962C8B-B14F-4D97-AF65-F5344CB8AC3E}">
        <p14:creationId xmlns:p14="http://schemas.microsoft.com/office/powerpoint/2010/main" val="1178128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C82D8-3240-4EA4-BA7C-00806A72DCC9}"/>
              </a:ext>
            </a:extLst>
          </p:cNvPr>
          <p:cNvSpPr>
            <a:spLocks noGrp="1"/>
          </p:cNvSpPr>
          <p:nvPr>
            <p:ph type="title"/>
          </p:nvPr>
        </p:nvSpPr>
        <p:spPr/>
        <p:txBody>
          <a:bodyPr/>
          <a:lstStyle/>
          <a:p>
            <a:r>
              <a:rPr lang="en-US" dirty="0"/>
              <a:t>Warm-Up 2: 1 minute</a:t>
            </a:r>
          </a:p>
        </p:txBody>
      </p:sp>
      <p:sp>
        <p:nvSpPr>
          <p:cNvPr id="3" name="Content Placeholder 2">
            <a:extLst>
              <a:ext uri="{FF2B5EF4-FFF2-40B4-BE49-F238E27FC236}">
                <a16:creationId xmlns:a16="http://schemas.microsoft.com/office/drawing/2014/main" id="{4A1F04CE-2D37-465A-84DF-7B201F0B1ED5}"/>
              </a:ext>
            </a:extLst>
          </p:cNvPr>
          <p:cNvSpPr>
            <a:spLocks noGrp="1"/>
          </p:cNvSpPr>
          <p:nvPr>
            <p:ph idx="1"/>
          </p:nvPr>
        </p:nvSpPr>
        <p:spPr>
          <a:xfrm>
            <a:off x="838200" y="1825624"/>
            <a:ext cx="10515600" cy="4351338"/>
          </a:xfrm>
        </p:spPr>
        <p:txBody>
          <a:bodyPr/>
          <a:lstStyle/>
          <a:p>
            <a:r>
              <a:rPr lang="en-US" dirty="0"/>
              <a:t>Say the equation in words</a:t>
            </a:r>
          </a:p>
        </p:txBody>
      </p:sp>
      <p:pic>
        <p:nvPicPr>
          <p:cNvPr id="5" name="Picture 4" descr="A screenshot of a cell phone&#10;&#10;Description generated with very high confidence">
            <a:extLst>
              <a:ext uri="{FF2B5EF4-FFF2-40B4-BE49-F238E27FC236}">
                <a16:creationId xmlns:a16="http://schemas.microsoft.com/office/drawing/2014/main" id="{16D562AD-49DA-4D6F-BC54-37D124475AB2}"/>
              </a:ext>
            </a:extLst>
          </p:cNvPr>
          <p:cNvPicPr>
            <a:picLocks noChangeAspect="1"/>
          </p:cNvPicPr>
          <p:nvPr/>
        </p:nvPicPr>
        <p:blipFill rotWithShape="1">
          <a:blip r:embed="rId2">
            <a:extLst>
              <a:ext uri="{28A0092B-C50C-407E-A947-70E740481C1C}">
                <a14:useLocalDpi xmlns:a14="http://schemas.microsoft.com/office/drawing/2010/main" val="0"/>
              </a:ext>
            </a:extLst>
          </a:blip>
          <a:srcRect t="40846" b="33482"/>
          <a:stretch/>
        </p:blipFill>
        <p:spPr>
          <a:xfrm>
            <a:off x="860345" y="3109753"/>
            <a:ext cx="10493455" cy="1783081"/>
          </a:xfrm>
          <a:prstGeom prst="rect">
            <a:avLst/>
          </a:prstGeom>
        </p:spPr>
      </p:pic>
    </p:spTree>
    <p:extLst>
      <p:ext uri="{BB962C8B-B14F-4D97-AF65-F5344CB8AC3E}">
        <p14:creationId xmlns:p14="http://schemas.microsoft.com/office/powerpoint/2010/main" val="406562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FE28A-D20B-43AE-906A-177066B129AA}"/>
              </a:ext>
            </a:extLst>
          </p:cNvPr>
          <p:cNvSpPr>
            <a:spLocks noGrp="1"/>
          </p:cNvSpPr>
          <p:nvPr>
            <p:ph type="title"/>
          </p:nvPr>
        </p:nvSpPr>
        <p:spPr/>
        <p:txBody>
          <a:bodyPr/>
          <a:lstStyle/>
          <a:p>
            <a:r>
              <a:rPr lang="en-US" dirty="0"/>
              <a:t>Warm-Up 2 Solution</a:t>
            </a:r>
          </a:p>
        </p:txBody>
      </p:sp>
      <p:pic>
        <p:nvPicPr>
          <p:cNvPr id="5" name="Content Placeholder 4" descr="A screenshot of a cell phone&#10;&#10;Description generated with very high confidence">
            <a:extLst>
              <a:ext uri="{FF2B5EF4-FFF2-40B4-BE49-F238E27FC236}">
                <a16:creationId xmlns:a16="http://schemas.microsoft.com/office/drawing/2014/main" id="{DDD1C438-0C3E-4A77-BF47-6C7DCA8EF04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66078" y="1771650"/>
            <a:ext cx="7259843" cy="4805363"/>
          </a:xfrm>
        </p:spPr>
      </p:pic>
    </p:spTree>
    <p:extLst>
      <p:ext uri="{BB962C8B-B14F-4D97-AF65-F5344CB8AC3E}">
        <p14:creationId xmlns:p14="http://schemas.microsoft.com/office/powerpoint/2010/main" val="122170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C82D8-3240-4EA4-BA7C-00806A72DCC9}"/>
              </a:ext>
            </a:extLst>
          </p:cNvPr>
          <p:cNvSpPr>
            <a:spLocks noGrp="1"/>
          </p:cNvSpPr>
          <p:nvPr>
            <p:ph type="title"/>
          </p:nvPr>
        </p:nvSpPr>
        <p:spPr/>
        <p:txBody>
          <a:bodyPr/>
          <a:lstStyle/>
          <a:p>
            <a:r>
              <a:rPr lang="en-US" dirty="0"/>
              <a:t>Warm-Up 3: 1 minute</a:t>
            </a:r>
          </a:p>
        </p:txBody>
      </p:sp>
      <p:sp>
        <p:nvSpPr>
          <p:cNvPr id="3" name="Content Placeholder 2">
            <a:extLst>
              <a:ext uri="{FF2B5EF4-FFF2-40B4-BE49-F238E27FC236}">
                <a16:creationId xmlns:a16="http://schemas.microsoft.com/office/drawing/2014/main" id="{4A1F04CE-2D37-465A-84DF-7B201F0B1ED5}"/>
              </a:ext>
            </a:extLst>
          </p:cNvPr>
          <p:cNvSpPr>
            <a:spLocks noGrp="1"/>
          </p:cNvSpPr>
          <p:nvPr>
            <p:ph idx="1"/>
          </p:nvPr>
        </p:nvSpPr>
        <p:spPr/>
        <p:txBody>
          <a:bodyPr/>
          <a:lstStyle/>
          <a:p>
            <a:r>
              <a:rPr lang="en-US" dirty="0"/>
              <a:t>Say the equation in words</a:t>
            </a:r>
          </a:p>
        </p:txBody>
      </p:sp>
      <p:pic>
        <p:nvPicPr>
          <p:cNvPr id="5" name="Picture 4" descr="A screenshot of a cell phone&#10;&#10;Description generated with high confidence">
            <a:extLst>
              <a:ext uri="{FF2B5EF4-FFF2-40B4-BE49-F238E27FC236}">
                <a16:creationId xmlns:a16="http://schemas.microsoft.com/office/drawing/2014/main" id="{F5F1D37F-B72E-42AF-8A8B-8B5DF6C2E9A1}"/>
              </a:ext>
            </a:extLst>
          </p:cNvPr>
          <p:cNvPicPr>
            <a:picLocks noChangeAspect="1"/>
          </p:cNvPicPr>
          <p:nvPr/>
        </p:nvPicPr>
        <p:blipFill rotWithShape="1">
          <a:blip r:embed="rId2">
            <a:extLst>
              <a:ext uri="{28A0092B-C50C-407E-A947-70E740481C1C}">
                <a14:useLocalDpi xmlns:a14="http://schemas.microsoft.com/office/drawing/2010/main" val="0"/>
              </a:ext>
            </a:extLst>
          </a:blip>
          <a:srcRect l="29086" t="27023" r="28238" b="34856"/>
          <a:stretch/>
        </p:blipFill>
        <p:spPr>
          <a:xfrm>
            <a:off x="3345714" y="2560321"/>
            <a:ext cx="5500572" cy="3429000"/>
          </a:xfrm>
          <a:prstGeom prst="rect">
            <a:avLst/>
          </a:prstGeom>
        </p:spPr>
      </p:pic>
    </p:spTree>
    <p:extLst>
      <p:ext uri="{BB962C8B-B14F-4D97-AF65-F5344CB8AC3E}">
        <p14:creationId xmlns:p14="http://schemas.microsoft.com/office/powerpoint/2010/main" val="2560580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FE28A-D20B-43AE-906A-177066B129AA}"/>
              </a:ext>
            </a:extLst>
          </p:cNvPr>
          <p:cNvSpPr>
            <a:spLocks noGrp="1"/>
          </p:cNvSpPr>
          <p:nvPr>
            <p:ph type="title"/>
          </p:nvPr>
        </p:nvSpPr>
        <p:spPr/>
        <p:txBody>
          <a:bodyPr/>
          <a:lstStyle/>
          <a:p>
            <a:r>
              <a:rPr lang="en-US" dirty="0"/>
              <a:t>Warm-Up 3 Solution</a:t>
            </a:r>
          </a:p>
        </p:txBody>
      </p:sp>
      <p:pic>
        <p:nvPicPr>
          <p:cNvPr id="5" name="Content Placeholder 4" descr="A screenshot of a cell phone&#10;&#10;Description generated with high confidence">
            <a:extLst>
              <a:ext uri="{FF2B5EF4-FFF2-40B4-BE49-F238E27FC236}">
                <a16:creationId xmlns:a16="http://schemas.microsoft.com/office/drawing/2014/main" id="{C00FFCC6-D2F9-46C0-9762-6C6B60122D0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10503" y="1690688"/>
            <a:ext cx="6770993" cy="4725353"/>
          </a:xfrm>
        </p:spPr>
      </p:pic>
    </p:spTree>
    <p:extLst>
      <p:ext uri="{BB962C8B-B14F-4D97-AF65-F5344CB8AC3E}">
        <p14:creationId xmlns:p14="http://schemas.microsoft.com/office/powerpoint/2010/main" val="530861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C82D8-3240-4EA4-BA7C-00806A72DCC9}"/>
              </a:ext>
            </a:extLst>
          </p:cNvPr>
          <p:cNvSpPr>
            <a:spLocks noGrp="1"/>
          </p:cNvSpPr>
          <p:nvPr>
            <p:ph type="title"/>
          </p:nvPr>
        </p:nvSpPr>
        <p:spPr/>
        <p:txBody>
          <a:bodyPr/>
          <a:lstStyle/>
          <a:p>
            <a:r>
              <a:rPr lang="en-US" dirty="0"/>
              <a:t>Warm-Up 4: 1 minute</a:t>
            </a:r>
          </a:p>
        </p:txBody>
      </p:sp>
      <p:sp>
        <p:nvSpPr>
          <p:cNvPr id="3" name="Content Placeholder 2">
            <a:extLst>
              <a:ext uri="{FF2B5EF4-FFF2-40B4-BE49-F238E27FC236}">
                <a16:creationId xmlns:a16="http://schemas.microsoft.com/office/drawing/2014/main" id="{4A1F04CE-2D37-465A-84DF-7B201F0B1ED5}"/>
              </a:ext>
            </a:extLst>
          </p:cNvPr>
          <p:cNvSpPr>
            <a:spLocks noGrp="1"/>
          </p:cNvSpPr>
          <p:nvPr>
            <p:ph idx="1"/>
          </p:nvPr>
        </p:nvSpPr>
        <p:spPr/>
        <p:txBody>
          <a:bodyPr/>
          <a:lstStyle/>
          <a:p>
            <a:r>
              <a:rPr lang="en-US" dirty="0"/>
              <a:t>Say the equation in words</a:t>
            </a:r>
          </a:p>
        </p:txBody>
      </p:sp>
      <p:pic>
        <p:nvPicPr>
          <p:cNvPr id="5" name="Picture 4" descr="A screenshot of a cell phone&#10;&#10;Description generated with very high confidence">
            <a:extLst>
              <a:ext uri="{FF2B5EF4-FFF2-40B4-BE49-F238E27FC236}">
                <a16:creationId xmlns:a16="http://schemas.microsoft.com/office/drawing/2014/main" id="{BC798481-0444-4B63-8B79-944A362614B8}"/>
              </a:ext>
            </a:extLst>
          </p:cNvPr>
          <p:cNvPicPr>
            <a:picLocks noChangeAspect="1"/>
          </p:cNvPicPr>
          <p:nvPr/>
        </p:nvPicPr>
        <p:blipFill rotWithShape="1">
          <a:blip r:embed="rId2">
            <a:extLst>
              <a:ext uri="{28A0092B-C50C-407E-A947-70E740481C1C}">
                <a14:useLocalDpi xmlns:a14="http://schemas.microsoft.com/office/drawing/2010/main" val="0"/>
              </a:ext>
            </a:extLst>
          </a:blip>
          <a:srcRect t="39175" b="30422"/>
          <a:stretch/>
        </p:blipFill>
        <p:spPr>
          <a:xfrm>
            <a:off x="1137660" y="2926874"/>
            <a:ext cx="9916680" cy="2148840"/>
          </a:xfrm>
          <a:prstGeom prst="rect">
            <a:avLst/>
          </a:prstGeom>
        </p:spPr>
      </p:pic>
    </p:spTree>
    <p:extLst>
      <p:ext uri="{BB962C8B-B14F-4D97-AF65-F5344CB8AC3E}">
        <p14:creationId xmlns:p14="http://schemas.microsoft.com/office/powerpoint/2010/main" val="868679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FE28A-D20B-43AE-906A-177066B129AA}"/>
              </a:ext>
            </a:extLst>
          </p:cNvPr>
          <p:cNvSpPr>
            <a:spLocks noGrp="1"/>
          </p:cNvSpPr>
          <p:nvPr>
            <p:ph type="title"/>
          </p:nvPr>
        </p:nvSpPr>
        <p:spPr/>
        <p:txBody>
          <a:bodyPr/>
          <a:lstStyle/>
          <a:p>
            <a:r>
              <a:rPr lang="en-US" dirty="0"/>
              <a:t>Warm-Up 4 Solution</a:t>
            </a:r>
          </a:p>
        </p:txBody>
      </p:sp>
      <p:pic>
        <p:nvPicPr>
          <p:cNvPr id="5" name="Content Placeholder 4" descr="A screenshot of a cell phone&#10;&#10;Description generated with very high confidence">
            <a:extLst>
              <a:ext uri="{FF2B5EF4-FFF2-40B4-BE49-F238E27FC236}">
                <a16:creationId xmlns:a16="http://schemas.microsoft.com/office/drawing/2014/main" id="{E2E68290-B3EC-4453-92FE-C63C472D05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92793" y="1690688"/>
            <a:ext cx="6806414" cy="4851083"/>
          </a:xfrm>
        </p:spPr>
      </p:pic>
    </p:spTree>
    <p:extLst>
      <p:ext uri="{BB962C8B-B14F-4D97-AF65-F5344CB8AC3E}">
        <p14:creationId xmlns:p14="http://schemas.microsoft.com/office/powerpoint/2010/main" val="5601500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787</Words>
  <Application>Microsoft Office PowerPoint</Application>
  <PresentationFormat>Widescreen</PresentationFormat>
  <Paragraphs>37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PH202 Midterm 1 Review</vt:lpstr>
      <vt:lpstr>Warm-Up 1: 1 minute</vt:lpstr>
      <vt:lpstr>Warm-Up 1 Solution</vt:lpstr>
      <vt:lpstr>Warm-Up 2: 1 minute</vt:lpstr>
      <vt:lpstr>Warm-Up 2 Solution</vt:lpstr>
      <vt:lpstr>Warm-Up 3: 1 minute</vt:lpstr>
      <vt:lpstr>Warm-Up 3 Solution</vt:lpstr>
      <vt:lpstr>Warm-Up 4: 1 minute</vt:lpstr>
      <vt:lpstr>Warm-Up 4 Solution</vt:lpstr>
      <vt:lpstr>Discussion Question 1: 3 minutes</vt:lpstr>
      <vt:lpstr>Discussion Question 2: 3 minutes</vt:lpstr>
      <vt:lpstr>Discussion Question 3: 3 minutes</vt:lpstr>
      <vt:lpstr>POTD: Read/Visualize the Problem: 2 minutes</vt:lpstr>
      <vt:lpstr>POTD: Draw a Picture and Knowns/Unknowns: 2 minutes</vt:lpstr>
      <vt:lpstr>POTD: Solve the problem: 10 minutes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PH202 Midterm 1 Review</dc:title>
  <dc:creator>Austin Naylor</dc:creator>
  <cp:lastModifiedBy>Austin Naylor</cp:lastModifiedBy>
  <cp:revision>7</cp:revision>
  <dcterms:created xsi:type="dcterms:W3CDTF">2019-01-22T03:17:40Z</dcterms:created>
  <dcterms:modified xsi:type="dcterms:W3CDTF">2019-01-22T04:20:51Z</dcterms:modified>
</cp:coreProperties>
</file>