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6" r:id="rId3"/>
    <p:sldId id="305" r:id="rId4"/>
    <p:sldId id="289" r:id="rId5"/>
    <p:sldId id="290" r:id="rId6"/>
    <p:sldId id="306" r:id="rId7"/>
    <p:sldId id="261" r:id="rId8"/>
    <p:sldId id="288" r:id="rId9"/>
    <p:sldId id="303" r:id="rId10"/>
    <p:sldId id="308" r:id="rId11"/>
    <p:sldId id="309" r:id="rId12"/>
    <p:sldId id="30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8" autoAdjust="0"/>
    <p:restoredTop sz="94660"/>
  </p:normalViewPr>
  <p:slideViewPr>
    <p:cSldViewPr snapToGrid="0">
      <p:cViewPr varScale="1">
        <p:scale>
          <a:sx n="84" d="100"/>
          <a:sy n="84" d="100"/>
        </p:scale>
        <p:origin x="102" y="6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89978-BCC4-410D-A902-DE62B106EC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E46B63-4A66-4FAF-AC7B-824CF096DF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C6BCB7-5490-4D79-A615-8687C5DE0D53}"/>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2472816C-65DD-4B49-9662-A2EB19D87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445F0F-655C-43CB-8979-B95DE683EC4E}"/>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584935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21A30-6492-4938-A92F-5C655E541C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B6D9A0-943B-46D1-93E0-48806D05BC5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D6B2D-507E-4429-B70E-B967C07D8B5D}"/>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F910C88F-4DBD-434A-8D19-C313F1F2CC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95A02F-0B8B-4756-ADBD-1DB9FB209D0F}"/>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741771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A569AC-ED90-4150-99FC-CA4C8EAA38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9781ED-642B-4E56-A29A-56441746F2F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1712C-7019-4FC0-9503-0A5F97747EF1}"/>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87F07968-6CE0-402C-A74A-0DC86DDF8D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A2D11E-1E01-49CD-9701-15C88F793F41}"/>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512609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EBA50-E3F0-4402-BB65-35F1A1D801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12EB52-7FDB-4251-884C-269D04AE1B9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92C56B-1924-454E-8F8C-2046593AEEA6}"/>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40FE1A24-5AF3-4C1D-B1A1-3F20E1E315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68A2DF-0016-4841-8EAD-0C992D21700C}"/>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638679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46E4-1828-46B1-AB2E-ACFB4CAF5F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D93F1E-346E-4EE7-A0E4-6E73209168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D2273A-142F-4FA0-AB32-429C9DDFA47C}"/>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2E327E81-4DBD-4C1A-9C9A-6622813459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025C29-A9EF-4960-ACE5-0ABB937072E6}"/>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3256095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CE0E-A3BE-4327-9A5E-49EDC1FA48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ADDA-63FB-40A9-99AC-AB32712895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86B8C2-1DF3-4449-BE58-6982E1A0AC6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F6C300-52FB-415F-A3A6-D7C42CB24E6C}"/>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6" name="Footer Placeholder 5">
            <a:extLst>
              <a:ext uri="{FF2B5EF4-FFF2-40B4-BE49-F238E27FC236}">
                <a16:creationId xmlns:a16="http://schemas.microsoft.com/office/drawing/2014/main" id="{1E8F021A-686F-4864-AA89-038E90D484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817809-0C4B-49E0-B149-37D298A06BD4}"/>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656950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21018-FB4E-45AA-8353-EBD77EE60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D7DB88-39AB-4124-86AC-A02CC2D185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31F7F17-F473-4DD7-A4A5-48503833583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ABC766-CC03-49EC-A22C-8538ACD1E1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F44CF87-F258-4381-B11B-9D49FCFAA9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E3B34A-49DA-4D29-A5D5-338917E04856}"/>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8" name="Footer Placeholder 7">
            <a:extLst>
              <a:ext uri="{FF2B5EF4-FFF2-40B4-BE49-F238E27FC236}">
                <a16:creationId xmlns:a16="http://schemas.microsoft.com/office/drawing/2014/main" id="{0E1F33F1-FC7E-4FED-8A73-18E1EF9CF8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CA8F41-E16E-4108-B79F-E0E033FB844D}"/>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81522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CECC6-CF1D-4166-AB0F-F94111CF62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5C25B8-69B6-4B67-9456-A9F326004AC6}"/>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4" name="Footer Placeholder 3">
            <a:extLst>
              <a:ext uri="{FF2B5EF4-FFF2-40B4-BE49-F238E27FC236}">
                <a16:creationId xmlns:a16="http://schemas.microsoft.com/office/drawing/2014/main" id="{0A39BDF7-14BC-47F1-A379-13E5A844F4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2DC81E-3C9E-40A1-9BB0-45906FD6F5D8}"/>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2076085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01384F-DA3A-4310-8334-3DD227C82352}"/>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3" name="Footer Placeholder 2">
            <a:extLst>
              <a:ext uri="{FF2B5EF4-FFF2-40B4-BE49-F238E27FC236}">
                <a16:creationId xmlns:a16="http://schemas.microsoft.com/office/drawing/2014/main" id="{B0DCEB97-D19A-4F73-B7C3-F87FB0EC07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50B3B08-0269-422C-B294-91FDDED8DC14}"/>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145111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DC65-CF77-4804-BC53-743F5C126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3871A-6010-4C71-A93D-2F1FA81821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5309B5-173F-4AAE-825A-865EDC78D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418E18-609A-423F-ABED-A8111E37DB64}"/>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6" name="Footer Placeholder 5">
            <a:extLst>
              <a:ext uri="{FF2B5EF4-FFF2-40B4-BE49-F238E27FC236}">
                <a16:creationId xmlns:a16="http://schemas.microsoft.com/office/drawing/2014/main" id="{73B95AB7-87FA-448B-8E07-94FE7CF6A5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FBF0C3-C93F-45D9-A8DE-2C67D50127BE}"/>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474542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EE1B7-20FA-4390-8F8F-DE64E6A20D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D35426-E1AA-4328-8FA7-720C61B98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139249-4E44-4127-90DD-0E1A6C680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646A09-A476-4AFD-BEE4-FF1873E61BC5}"/>
              </a:ext>
            </a:extLst>
          </p:cNvPr>
          <p:cNvSpPr>
            <a:spLocks noGrp="1"/>
          </p:cNvSpPr>
          <p:nvPr>
            <p:ph type="dt" sz="half" idx="10"/>
          </p:nvPr>
        </p:nvSpPr>
        <p:spPr/>
        <p:txBody>
          <a:bodyPr/>
          <a:lstStyle/>
          <a:p>
            <a:fld id="{77E8B303-A59F-478B-9325-6E5C885BB5F0}" type="datetimeFigureOut">
              <a:rPr lang="en-US" smtClean="0"/>
              <a:t>1/13/2019</a:t>
            </a:fld>
            <a:endParaRPr lang="en-US"/>
          </a:p>
        </p:txBody>
      </p:sp>
      <p:sp>
        <p:nvSpPr>
          <p:cNvPr id="6" name="Footer Placeholder 5">
            <a:extLst>
              <a:ext uri="{FF2B5EF4-FFF2-40B4-BE49-F238E27FC236}">
                <a16:creationId xmlns:a16="http://schemas.microsoft.com/office/drawing/2014/main" id="{BBE8758E-7E82-4B0D-B3D1-FFD7A3547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4305BD-36DD-4F3E-8B44-D16C053CB0EC}"/>
              </a:ext>
            </a:extLst>
          </p:cNvPr>
          <p:cNvSpPr>
            <a:spLocks noGrp="1"/>
          </p:cNvSpPr>
          <p:nvPr>
            <p:ph type="sldNum" sz="quarter" idx="12"/>
          </p:nvPr>
        </p:nvSpPr>
        <p:spPr/>
        <p:txBody>
          <a:bodyPr/>
          <a:lstStyle/>
          <a:p>
            <a:fld id="{D581C0C2-61FA-41CC-BAA6-D018306A634F}" type="slidenum">
              <a:rPr lang="en-US" smtClean="0"/>
              <a:t>‹#›</a:t>
            </a:fld>
            <a:endParaRPr lang="en-US"/>
          </a:p>
        </p:txBody>
      </p:sp>
    </p:spTree>
    <p:extLst>
      <p:ext uri="{BB962C8B-B14F-4D97-AF65-F5344CB8AC3E}">
        <p14:creationId xmlns:p14="http://schemas.microsoft.com/office/powerpoint/2010/main" val="2342822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D5466F-6C40-4F53-A1FC-6B1B747A8B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C085D6-5EA8-4A1E-ACBB-EA6EC3E7A5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82232-2228-4B12-BBF4-11689AA95B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E8B303-A59F-478B-9325-6E5C885BB5F0}" type="datetimeFigureOut">
              <a:rPr lang="en-US" smtClean="0"/>
              <a:t>1/13/2019</a:t>
            </a:fld>
            <a:endParaRPr lang="en-US"/>
          </a:p>
        </p:txBody>
      </p:sp>
      <p:sp>
        <p:nvSpPr>
          <p:cNvPr id="5" name="Footer Placeholder 4">
            <a:extLst>
              <a:ext uri="{FF2B5EF4-FFF2-40B4-BE49-F238E27FC236}">
                <a16:creationId xmlns:a16="http://schemas.microsoft.com/office/drawing/2014/main" id="{5D31980A-3E66-451C-A3BA-1A9152F6D3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F8CF0F-65B7-4EF1-B370-F70C6929F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1C0C2-61FA-41CC-BAA6-D018306A634F}" type="slidenum">
              <a:rPr lang="en-US" smtClean="0"/>
              <a:t>‹#›</a:t>
            </a:fld>
            <a:endParaRPr lang="en-US"/>
          </a:p>
        </p:txBody>
      </p:sp>
    </p:spTree>
    <p:extLst>
      <p:ext uri="{BB962C8B-B14F-4D97-AF65-F5344CB8AC3E}">
        <p14:creationId xmlns:p14="http://schemas.microsoft.com/office/powerpoint/2010/main" val="2561017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D3AD5-B979-4013-BFAF-B09291AF7F8E}"/>
              </a:ext>
            </a:extLst>
          </p:cNvPr>
          <p:cNvSpPr>
            <a:spLocks noGrp="1"/>
          </p:cNvSpPr>
          <p:nvPr>
            <p:ph type="ctrTitle"/>
          </p:nvPr>
        </p:nvSpPr>
        <p:spPr/>
        <p:txBody>
          <a:bodyPr/>
          <a:lstStyle/>
          <a:p>
            <a:r>
              <a:rPr lang="en-US" dirty="0"/>
              <a:t>PH202 Recitation 2</a:t>
            </a:r>
          </a:p>
        </p:txBody>
      </p:sp>
      <p:sp>
        <p:nvSpPr>
          <p:cNvPr id="3" name="Subtitle 2">
            <a:extLst>
              <a:ext uri="{FF2B5EF4-FFF2-40B4-BE49-F238E27FC236}">
                <a16:creationId xmlns:a16="http://schemas.microsoft.com/office/drawing/2014/main" id="{51B8353C-E5F8-4EEF-86C6-3B8337D0F7F9}"/>
              </a:ext>
            </a:extLst>
          </p:cNvPr>
          <p:cNvSpPr>
            <a:spLocks noGrp="1"/>
          </p:cNvSpPr>
          <p:nvPr>
            <p:ph type="subTitle" idx="1"/>
          </p:nvPr>
        </p:nvSpPr>
        <p:spPr/>
        <p:txBody>
          <a:bodyPr/>
          <a:lstStyle/>
          <a:p>
            <a:r>
              <a:rPr lang="en-US" dirty="0"/>
              <a:t>Torque, Statics, Dynamics</a:t>
            </a:r>
          </a:p>
        </p:txBody>
      </p:sp>
    </p:spTree>
    <p:extLst>
      <p:ext uri="{BB962C8B-B14F-4D97-AF65-F5344CB8AC3E}">
        <p14:creationId xmlns:p14="http://schemas.microsoft.com/office/powerpoint/2010/main" val="71714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4E78-8B5F-4E33-9C3E-27C47C5C8804}"/>
              </a:ext>
            </a:extLst>
          </p:cNvPr>
          <p:cNvSpPr>
            <a:spLocks noGrp="1"/>
          </p:cNvSpPr>
          <p:nvPr>
            <p:ph type="title"/>
          </p:nvPr>
        </p:nvSpPr>
        <p:spPr/>
        <p:txBody>
          <a:bodyPr/>
          <a:lstStyle/>
          <a:p>
            <a:r>
              <a:rPr lang="en-US" dirty="0"/>
              <a:t>POTD: Picture, Knowns/</a:t>
            </a:r>
            <a:r>
              <a:rPr lang="en-US" dirty="0" err="1"/>
              <a:t>Uknowns</a:t>
            </a:r>
            <a:r>
              <a:rPr lang="en-US" dirty="0"/>
              <a:t>: 2 minutes</a:t>
            </a:r>
          </a:p>
        </p:txBody>
      </p:sp>
      <p:sp>
        <p:nvSpPr>
          <p:cNvPr id="3" name="Content Placeholder 2">
            <a:extLst>
              <a:ext uri="{FF2B5EF4-FFF2-40B4-BE49-F238E27FC236}">
                <a16:creationId xmlns:a16="http://schemas.microsoft.com/office/drawing/2014/main" id="{ACA5F740-7A4A-490A-8A56-548433B8E668}"/>
              </a:ext>
            </a:extLst>
          </p:cNvPr>
          <p:cNvSpPr>
            <a:spLocks noGrp="1"/>
          </p:cNvSpPr>
          <p:nvPr>
            <p:ph idx="1"/>
          </p:nvPr>
        </p:nvSpPr>
        <p:spPr>
          <a:xfrm>
            <a:off x="838200" y="1825625"/>
            <a:ext cx="7539990" cy="4351338"/>
          </a:xfrm>
        </p:spPr>
        <p:txBody>
          <a:bodyPr>
            <a:normAutofit lnSpcReduction="10000"/>
          </a:bodyPr>
          <a:lstStyle/>
          <a:p>
            <a:r>
              <a:rPr lang="en-US" dirty="0"/>
              <a:t>Tuesday Statics: The massless rod pictured is in static equilibrium.  The length of the rod is L and is divided into L/3 segments with forces acting perpendicular to the rod.  If F</a:t>
            </a:r>
            <a:r>
              <a:rPr lang="en-US" baseline="-25000" dirty="0"/>
              <a:t>2</a:t>
            </a:r>
            <a:r>
              <a:rPr lang="en-US" dirty="0"/>
              <a:t>= 6N, F</a:t>
            </a:r>
            <a:r>
              <a:rPr lang="en-US" baseline="-25000" dirty="0"/>
              <a:t>3</a:t>
            </a:r>
            <a:r>
              <a:rPr lang="en-US" dirty="0"/>
              <a:t>= 3N, and F</a:t>
            </a:r>
            <a:r>
              <a:rPr lang="en-US" baseline="-25000" dirty="0"/>
              <a:t>4</a:t>
            </a:r>
            <a:r>
              <a:rPr lang="en-US" dirty="0"/>
              <a:t>= 6N, what are F</a:t>
            </a:r>
            <a:r>
              <a:rPr lang="en-US" baseline="-25000" dirty="0"/>
              <a:t>1</a:t>
            </a:r>
            <a:r>
              <a:rPr lang="en-US" dirty="0"/>
              <a:t> and F</a:t>
            </a:r>
            <a:r>
              <a:rPr lang="en-US" baseline="-25000" dirty="0"/>
              <a:t>5</a:t>
            </a:r>
            <a:r>
              <a:rPr lang="en-US" dirty="0"/>
              <a:t>?</a:t>
            </a:r>
          </a:p>
          <a:p>
            <a:r>
              <a:rPr lang="en-US" dirty="0"/>
              <a:t>Thursday Dynamics: Now have the same rod but the top of the rod is now bolted so that the rod rotates about the top.  If all forces stay the same but F</a:t>
            </a:r>
            <a:r>
              <a:rPr lang="en-US" baseline="-25000" dirty="0"/>
              <a:t>2</a:t>
            </a:r>
            <a:r>
              <a:rPr lang="en-US" dirty="0"/>
              <a:t>= 10N now, find the angular acceleration of the rod. Moment of Inertia for a rod about its end is I = 1/3 ML</a:t>
            </a:r>
            <a:r>
              <a:rPr lang="en-US" baseline="30000" dirty="0"/>
              <a:t>2</a:t>
            </a:r>
            <a:endParaRPr lang="en-US" dirty="0"/>
          </a:p>
        </p:txBody>
      </p:sp>
      <p:pic>
        <p:nvPicPr>
          <p:cNvPr id="15" name="Picture 14" descr="Screen Shot 2018-01-15 at 11.06.23 PM.png">
            <a:extLst>
              <a:ext uri="{FF2B5EF4-FFF2-40B4-BE49-F238E27FC236}">
                <a16:creationId xmlns:a16="http://schemas.microsoft.com/office/drawing/2014/main" id="{7EB10CDE-9684-4F33-924E-54784824B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9564" y="1927286"/>
            <a:ext cx="2791766" cy="4384614"/>
          </a:xfrm>
          <a:prstGeom prst="rect">
            <a:avLst/>
          </a:prstGeom>
        </p:spPr>
      </p:pic>
    </p:spTree>
    <p:extLst>
      <p:ext uri="{BB962C8B-B14F-4D97-AF65-F5344CB8AC3E}">
        <p14:creationId xmlns:p14="http://schemas.microsoft.com/office/powerpoint/2010/main" val="745521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4E78-8B5F-4E33-9C3E-27C47C5C8804}"/>
              </a:ext>
            </a:extLst>
          </p:cNvPr>
          <p:cNvSpPr>
            <a:spLocks noGrp="1"/>
          </p:cNvSpPr>
          <p:nvPr>
            <p:ph type="title"/>
          </p:nvPr>
        </p:nvSpPr>
        <p:spPr/>
        <p:txBody>
          <a:bodyPr/>
          <a:lstStyle/>
          <a:p>
            <a:r>
              <a:rPr lang="en-US" dirty="0"/>
              <a:t>POTD: Solve the Problem: 2 minutes</a:t>
            </a:r>
          </a:p>
        </p:txBody>
      </p:sp>
      <p:sp>
        <p:nvSpPr>
          <p:cNvPr id="3" name="Content Placeholder 2">
            <a:extLst>
              <a:ext uri="{FF2B5EF4-FFF2-40B4-BE49-F238E27FC236}">
                <a16:creationId xmlns:a16="http://schemas.microsoft.com/office/drawing/2014/main" id="{ACA5F740-7A4A-490A-8A56-548433B8E668}"/>
              </a:ext>
            </a:extLst>
          </p:cNvPr>
          <p:cNvSpPr>
            <a:spLocks noGrp="1"/>
          </p:cNvSpPr>
          <p:nvPr>
            <p:ph idx="1"/>
          </p:nvPr>
        </p:nvSpPr>
        <p:spPr>
          <a:xfrm>
            <a:off x="838200" y="1825625"/>
            <a:ext cx="7539990" cy="4351338"/>
          </a:xfrm>
        </p:spPr>
        <p:txBody>
          <a:bodyPr>
            <a:normAutofit lnSpcReduction="10000"/>
          </a:bodyPr>
          <a:lstStyle/>
          <a:p>
            <a:r>
              <a:rPr lang="en-US" dirty="0"/>
              <a:t>Tuesday Statics: The massless rod pictured is in static equilibrium.  The length of the rod is L and is divided into L/3 segments with forces acting perpendicular to the rod.  If F</a:t>
            </a:r>
            <a:r>
              <a:rPr lang="en-US" baseline="-25000" dirty="0"/>
              <a:t>2</a:t>
            </a:r>
            <a:r>
              <a:rPr lang="en-US" dirty="0"/>
              <a:t>= 6N, F</a:t>
            </a:r>
            <a:r>
              <a:rPr lang="en-US" baseline="-25000" dirty="0"/>
              <a:t>3</a:t>
            </a:r>
            <a:r>
              <a:rPr lang="en-US" dirty="0"/>
              <a:t>= 3N, and F</a:t>
            </a:r>
            <a:r>
              <a:rPr lang="en-US" baseline="-25000" dirty="0"/>
              <a:t>4</a:t>
            </a:r>
            <a:r>
              <a:rPr lang="en-US" dirty="0"/>
              <a:t>= 6N, what are F</a:t>
            </a:r>
            <a:r>
              <a:rPr lang="en-US" baseline="-25000" dirty="0"/>
              <a:t>1</a:t>
            </a:r>
            <a:r>
              <a:rPr lang="en-US" dirty="0"/>
              <a:t> and F</a:t>
            </a:r>
            <a:r>
              <a:rPr lang="en-US" baseline="-25000" dirty="0"/>
              <a:t>5</a:t>
            </a:r>
            <a:r>
              <a:rPr lang="en-US" dirty="0"/>
              <a:t>?</a:t>
            </a:r>
          </a:p>
          <a:p>
            <a:r>
              <a:rPr lang="en-US" dirty="0"/>
              <a:t>Thursday Dynamics: Now have the same rod but the top of the rod is now bolted so that the rod rotates about the top.  If all forces stay the same but F</a:t>
            </a:r>
            <a:r>
              <a:rPr lang="en-US" baseline="-25000" dirty="0"/>
              <a:t>2</a:t>
            </a:r>
            <a:r>
              <a:rPr lang="en-US" dirty="0"/>
              <a:t>= 10N now, find the angular acceleration of the rod. Moment of Inertia for a rod about its end is I = 1/3 ML</a:t>
            </a:r>
            <a:r>
              <a:rPr lang="en-US" baseline="30000" dirty="0"/>
              <a:t>2</a:t>
            </a:r>
            <a:endParaRPr lang="en-US" dirty="0"/>
          </a:p>
        </p:txBody>
      </p:sp>
      <p:pic>
        <p:nvPicPr>
          <p:cNvPr id="15" name="Picture 14" descr="Screen Shot 2018-01-15 at 11.06.23 PM.png">
            <a:extLst>
              <a:ext uri="{FF2B5EF4-FFF2-40B4-BE49-F238E27FC236}">
                <a16:creationId xmlns:a16="http://schemas.microsoft.com/office/drawing/2014/main" id="{7EB10CDE-9684-4F33-924E-54784824B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9564" y="1927286"/>
            <a:ext cx="2791766" cy="4384614"/>
          </a:xfrm>
          <a:prstGeom prst="rect">
            <a:avLst/>
          </a:prstGeom>
        </p:spPr>
      </p:pic>
    </p:spTree>
    <p:extLst>
      <p:ext uri="{BB962C8B-B14F-4D97-AF65-F5344CB8AC3E}">
        <p14:creationId xmlns:p14="http://schemas.microsoft.com/office/powerpoint/2010/main" val="2435581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0E986-829A-45C7-8DF6-ACB5548954A2}"/>
              </a:ext>
            </a:extLst>
          </p:cNvPr>
          <p:cNvSpPr>
            <a:spLocks noGrp="1"/>
          </p:cNvSpPr>
          <p:nvPr>
            <p:ph type="title"/>
          </p:nvPr>
        </p:nvSpPr>
        <p:spPr/>
        <p:txBody>
          <a:bodyPr/>
          <a:lstStyle/>
          <a:p>
            <a:r>
              <a:rPr lang="en-US" dirty="0"/>
              <a:t>Challenge Homework Orientation</a:t>
            </a:r>
          </a:p>
        </p:txBody>
      </p:sp>
      <p:sp>
        <p:nvSpPr>
          <p:cNvPr id="3" name="Content Placeholder 2">
            <a:extLst>
              <a:ext uri="{FF2B5EF4-FFF2-40B4-BE49-F238E27FC236}">
                <a16:creationId xmlns:a16="http://schemas.microsoft.com/office/drawing/2014/main" id="{F16D20D3-ADB8-47A3-8306-859CDDCC8AB1}"/>
              </a:ext>
            </a:extLst>
          </p:cNvPr>
          <p:cNvSpPr>
            <a:spLocks noGrp="1"/>
          </p:cNvSpPr>
          <p:nvPr>
            <p:ph idx="1"/>
          </p:nvPr>
        </p:nvSpPr>
        <p:spPr/>
        <p:txBody>
          <a:bodyPr/>
          <a:lstStyle/>
          <a:p>
            <a:r>
              <a:rPr lang="en-US" dirty="0"/>
              <a:t>A 4kg disk lies in static equilibrium on an incline that makes an angle of 40 degrees up from the horizontal.  A rope, parallel to the incline, connects the disk to an immovable wall.  Through experiment it is found that the static friction between the disk and the incline is maximum.  What is (a) the tension in the rope and (b) the coefficient of static friction between the disk and the incline?</a:t>
            </a:r>
          </a:p>
        </p:txBody>
      </p:sp>
      <p:pic>
        <p:nvPicPr>
          <p:cNvPr id="5" name="Picture 4">
            <a:extLst>
              <a:ext uri="{FF2B5EF4-FFF2-40B4-BE49-F238E27FC236}">
                <a16:creationId xmlns:a16="http://schemas.microsoft.com/office/drawing/2014/main" id="{DDFFFB51-2F33-4A88-B996-DC979C024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6800" y="3847572"/>
            <a:ext cx="3093720" cy="3010428"/>
          </a:xfrm>
          <a:prstGeom prst="rect">
            <a:avLst/>
          </a:prstGeom>
        </p:spPr>
      </p:pic>
    </p:spTree>
    <p:extLst>
      <p:ext uri="{BB962C8B-B14F-4D97-AF65-F5344CB8AC3E}">
        <p14:creationId xmlns:p14="http://schemas.microsoft.com/office/powerpoint/2010/main" val="3805577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1</a:t>
            </a:r>
          </a:p>
        </p:txBody>
      </p:sp>
      <p:sp>
        <p:nvSpPr>
          <p:cNvPr id="8" name="Content Placeholder 7">
            <a:extLst>
              <a:ext uri="{FF2B5EF4-FFF2-40B4-BE49-F238E27FC236}">
                <a16:creationId xmlns:a16="http://schemas.microsoft.com/office/drawing/2014/main" id="{90A6FDD4-37B7-4368-A137-3406A0DD3E31}"/>
              </a:ext>
            </a:extLst>
          </p:cNvPr>
          <p:cNvSpPr>
            <a:spLocks noGrp="1"/>
          </p:cNvSpPr>
          <p:nvPr>
            <p:ph idx="1"/>
          </p:nvPr>
        </p:nvSpPr>
        <p:spPr/>
        <p:txBody>
          <a:bodyPr/>
          <a:lstStyle/>
          <a:p>
            <a:r>
              <a:rPr lang="en-US" dirty="0"/>
              <a:t>Say the equation in words</a:t>
            </a:r>
          </a:p>
        </p:txBody>
      </p:sp>
      <p:pic>
        <p:nvPicPr>
          <p:cNvPr id="5" name="Content Placeholder 4" descr="A screenshot of a cell phone&#10;&#10;Description generated with high confidence">
            <a:extLst>
              <a:ext uri="{FF2B5EF4-FFF2-40B4-BE49-F238E27FC236}">
                <a16:creationId xmlns:a16="http://schemas.microsoft.com/office/drawing/2014/main" id="{583BC75E-8100-41A7-AD88-CBD2E4773A62}"/>
              </a:ext>
            </a:extLst>
          </p:cNvPr>
          <p:cNvPicPr>
            <a:picLocks noChangeAspect="1"/>
          </p:cNvPicPr>
          <p:nvPr/>
        </p:nvPicPr>
        <p:blipFill rotWithShape="1">
          <a:blip r:embed="rId2">
            <a:extLst>
              <a:ext uri="{28A0092B-C50C-407E-A947-70E740481C1C}">
                <a14:useLocalDpi xmlns:a14="http://schemas.microsoft.com/office/drawing/2010/main" val="0"/>
              </a:ext>
            </a:extLst>
          </a:blip>
          <a:srcRect t="34187" r="27964" b="47987"/>
          <a:stretch/>
        </p:blipFill>
        <p:spPr>
          <a:xfrm>
            <a:off x="2756855" y="3177541"/>
            <a:ext cx="6678289" cy="1394460"/>
          </a:xfrm>
          <a:prstGeom prst="rect">
            <a:avLst/>
          </a:prstGeom>
        </p:spPr>
      </p:pic>
    </p:spTree>
    <p:extLst>
      <p:ext uri="{BB962C8B-B14F-4D97-AF65-F5344CB8AC3E}">
        <p14:creationId xmlns:p14="http://schemas.microsoft.com/office/powerpoint/2010/main" val="2133619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1 Solution</a:t>
            </a:r>
          </a:p>
        </p:txBody>
      </p:sp>
      <p:pic>
        <p:nvPicPr>
          <p:cNvPr id="5" name="Content Placeholder 4" descr="A screenshot of a cell phone&#10;&#10;Description generated with high confidence">
            <a:extLst>
              <a:ext uri="{FF2B5EF4-FFF2-40B4-BE49-F238E27FC236}">
                <a16:creationId xmlns:a16="http://schemas.microsoft.com/office/drawing/2014/main" id="{8E4F7DFB-8EAF-476F-ADBA-EFFE642D013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18409" y="1504791"/>
            <a:ext cx="6155181" cy="5193824"/>
          </a:xfrm>
        </p:spPr>
      </p:pic>
    </p:spTree>
    <p:extLst>
      <p:ext uri="{BB962C8B-B14F-4D97-AF65-F5344CB8AC3E}">
        <p14:creationId xmlns:p14="http://schemas.microsoft.com/office/powerpoint/2010/main" val="149316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91D55-44B7-419C-8AE4-3667CAC0E8D9}"/>
              </a:ext>
            </a:extLst>
          </p:cNvPr>
          <p:cNvSpPr>
            <a:spLocks noGrp="1"/>
          </p:cNvSpPr>
          <p:nvPr>
            <p:ph type="title"/>
          </p:nvPr>
        </p:nvSpPr>
        <p:spPr/>
        <p:txBody>
          <a:bodyPr/>
          <a:lstStyle/>
          <a:p>
            <a:r>
              <a:rPr lang="en-US" dirty="0"/>
              <a:t>Warm-Up 2</a:t>
            </a:r>
          </a:p>
        </p:txBody>
      </p:sp>
      <p:sp>
        <p:nvSpPr>
          <p:cNvPr id="5" name="Content Placeholder 2">
            <a:extLst>
              <a:ext uri="{FF2B5EF4-FFF2-40B4-BE49-F238E27FC236}">
                <a16:creationId xmlns:a16="http://schemas.microsoft.com/office/drawing/2014/main" id="{3E57C37A-0F43-4E8D-AE2A-06974335AD9F}"/>
              </a:ext>
            </a:extLst>
          </p:cNvPr>
          <p:cNvSpPr>
            <a:spLocks noGrp="1"/>
          </p:cNvSpPr>
          <p:nvPr>
            <p:ph idx="1"/>
          </p:nvPr>
        </p:nvSpPr>
        <p:spPr>
          <a:xfrm>
            <a:off x="838200" y="1825625"/>
            <a:ext cx="10515600" cy="4351338"/>
          </a:xfrm>
        </p:spPr>
        <p:txBody>
          <a:bodyPr/>
          <a:lstStyle/>
          <a:p>
            <a:r>
              <a:rPr lang="en-US" dirty="0"/>
              <a:t>Say this equation in words</a:t>
            </a:r>
          </a:p>
        </p:txBody>
      </p:sp>
      <p:pic>
        <p:nvPicPr>
          <p:cNvPr id="6" name="Content Placeholder 6" descr="A screenshot of a cell phone&#10;&#10;Description generated with very high confidence">
            <a:extLst>
              <a:ext uri="{FF2B5EF4-FFF2-40B4-BE49-F238E27FC236}">
                <a16:creationId xmlns:a16="http://schemas.microsoft.com/office/drawing/2014/main" id="{833D63BD-2AE9-46DF-9C3B-6021540E0F9D}"/>
              </a:ext>
            </a:extLst>
          </p:cNvPr>
          <p:cNvPicPr>
            <a:picLocks noChangeAspect="1"/>
          </p:cNvPicPr>
          <p:nvPr/>
        </p:nvPicPr>
        <p:blipFill rotWithShape="1">
          <a:blip r:embed="rId2">
            <a:extLst>
              <a:ext uri="{28A0092B-C50C-407E-A947-70E740481C1C}">
                <a14:useLocalDpi xmlns:a14="http://schemas.microsoft.com/office/drawing/2010/main" val="0"/>
              </a:ext>
            </a:extLst>
          </a:blip>
          <a:srcRect l="14072" t="31307" r="4958" b="41704"/>
          <a:stretch/>
        </p:blipFill>
        <p:spPr>
          <a:xfrm>
            <a:off x="2530940" y="2948941"/>
            <a:ext cx="7130120" cy="1954530"/>
          </a:xfrm>
          <a:prstGeom prst="rect">
            <a:avLst/>
          </a:prstGeom>
        </p:spPr>
      </p:pic>
    </p:spTree>
    <p:extLst>
      <p:ext uri="{BB962C8B-B14F-4D97-AF65-F5344CB8AC3E}">
        <p14:creationId xmlns:p14="http://schemas.microsoft.com/office/powerpoint/2010/main" val="2600624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4B35-E324-43D0-8C95-7BD6DD7C9FC4}"/>
              </a:ext>
            </a:extLst>
          </p:cNvPr>
          <p:cNvSpPr>
            <a:spLocks noGrp="1"/>
          </p:cNvSpPr>
          <p:nvPr>
            <p:ph type="title"/>
          </p:nvPr>
        </p:nvSpPr>
        <p:spPr/>
        <p:txBody>
          <a:bodyPr/>
          <a:lstStyle/>
          <a:p>
            <a:r>
              <a:rPr lang="en-US" dirty="0"/>
              <a:t>Warm-Up 2 Solution</a:t>
            </a:r>
          </a:p>
        </p:txBody>
      </p:sp>
      <p:pic>
        <p:nvPicPr>
          <p:cNvPr id="7" name="Content Placeholder 6" descr="A screenshot of a cell phone&#10;&#10;Description generated with very high confidence">
            <a:extLst>
              <a:ext uri="{FF2B5EF4-FFF2-40B4-BE49-F238E27FC236}">
                <a16:creationId xmlns:a16="http://schemas.microsoft.com/office/drawing/2014/main" id="{0D9074B7-B046-4AC3-955E-807837BFBC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7511" y="1463041"/>
            <a:ext cx="6436978" cy="5293836"/>
          </a:xfrm>
        </p:spPr>
      </p:pic>
    </p:spTree>
    <p:extLst>
      <p:ext uri="{BB962C8B-B14F-4D97-AF65-F5344CB8AC3E}">
        <p14:creationId xmlns:p14="http://schemas.microsoft.com/office/powerpoint/2010/main" val="308752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92BD-9F02-42BE-98FC-02204688FC60}"/>
              </a:ext>
            </a:extLst>
          </p:cNvPr>
          <p:cNvSpPr>
            <a:spLocks noGrp="1"/>
          </p:cNvSpPr>
          <p:nvPr>
            <p:ph type="title"/>
          </p:nvPr>
        </p:nvSpPr>
        <p:spPr/>
        <p:txBody>
          <a:bodyPr/>
          <a:lstStyle/>
          <a:p>
            <a:r>
              <a:rPr lang="en-US" dirty="0"/>
              <a:t>Discussion Question 1: 3 minutes</a:t>
            </a:r>
          </a:p>
        </p:txBody>
      </p:sp>
      <p:sp>
        <p:nvSpPr>
          <p:cNvPr id="3" name="Content Placeholder 2">
            <a:extLst>
              <a:ext uri="{FF2B5EF4-FFF2-40B4-BE49-F238E27FC236}">
                <a16:creationId xmlns:a16="http://schemas.microsoft.com/office/drawing/2014/main" id="{307560DF-E597-4872-BC09-5C5D41CAD184}"/>
              </a:ext>
            </a:extLst>
          </p:cNvPr>
          <p:cNvSpPr>
            <a:spLocks noGrp="1"/>
          </p:cNvSpPr>
          <p:nvPr>
            <p:ph idx="1"/>
          </p:nvPr>
        </p:nvSpPr>
        <p:spPr/>
        <p:txBody>
          <a:bodyPr/>
          <a:lstStyle/>
          <a:p>
            <a:r>
              <a:rPr lang="en-US" dirty="0"/>
              <a:t>If you wish to stop a door from closing using a door stop that wedges between the floor and the bottom of the door, where should you place the door stop and why?</a:t>
            </a:r>
          </a:p>
        </p:txBody>
      </p:sp>
    </p:spTree>
    <p:extLst>
      <p:ext uri="{BB962C8B-B14F-4D97-AF65-F5344CB8AC3E}">
        <p14:creationId xmlns:p14="http://schemas.microsoft.com/office/powerpoint/2010/main" val="167734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7AA91-7988-476A-B6DB-64A2DCD32296}"/>
              </a:ext>
            </a:extLst>
          </p:cNvPr>
          <p:cNvSpPr>
            <a:spLocks noGrp="1"/>
          </p:cNvSpPr>
          <p:nvPr>
            <p:ph type="title"/>
          </p:nvPr>
        </p:nvSpPr>
        <p:spPr/>
        <p:txBody>
          <a:bodyPr/>
          <a:lstStyle/>
          <a:p>
            <a:r>
              <a:rPr lang="en-US" dirty="0"/>
              <a:t>Discussion Question 2: 3 minutes</a:t>
            </a:r>
          </a:p>
        </p:txBody>
      </p:sp>
      <p:sp>
        <p:nvSpPr>
          <p:cNvPr id="3" name="Content Placeholder 2">
            <a:extLst>
              <a:ext uri="{FF2B5EF4-FFF2-40B4-BE49-F238E27FC236}">
                <a16:creationId xmlns:a16="http://schemas.microsoft.com/office/drawing/2014/main" id="{461A6094-2749-435F-A1DE-605C0AA66E72}"/>
              </a:ext>
            </a:extLst>
          </p:cNvPr>
          <p:cNvSpPr>
            <a:spLocks noGrp="1"/>
          </p:cNvSpPr>
          <p:nvPr>
            <p:ph idx="1"/>
          </p:nvPr>
        </p:nvSpPr>
        <p:spPr>
          <a:xfrm>
            <a:off x="838200" y="1825625"/>
            <a:ext cx="10515600" cy="4667250"/>
          </a:xfrm>
        </p:spPr>
        <p:txBody>
          <a:bodyPr>
            <a:normAutofit/>
          </a:bodyPr>
          <a:lstStyle/>
          <a:p>
            <a:r>
              <a:rPr lang="en-US" dirty="0"/>
              <a:t>Consider a block of wood being pushed/pulled on by a force as shown in the images below.  The images are drawn to scale.  Rank the torques in each situation from most negative to most positive.</a:t>
            </a:r>
          </a:p>
        </p:txBody>
      </p:sp>
      <p:pic>
        <p:nvPicPr>
          <p:cNvPr id="5" name="Picture 4" descr="A screenshot of a cell phone&#10;&#10;Description generated with very high confidence">
            <a:extLst>
              <a:ext uri="{FF2B5EF4-FFF2-40B4-BE49-F238E27FC236}">
                <a16:creationId xmlns:a16="http://schemas.microsoft.com/office/drawing/2014/main" id="{577A1102-70FF-4D71-B7AC-15E57A626C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4899" y="3131820"/>
            <a:ext cx="6042202" cy="3361055"/>
          </a:xfrm>
          <a:prstGeom prst="rect">
            <a:avLst/>
          </a:prstGeom>
        </p:spPr>
      </p:pic>
    </p:spTree>
    <p:extLst>
      <p:ext uri="{BB962C8B-B14F-4D97-AF65-F5344CB8AC3E}">
        <p14:creationId xmlns:p14="http://schemas.microsoft.com/office/powerpoint/2010/main" val="1598440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7AA91-7988-476A-B6DB-64A2DCD32296}"/>
              </a:ext>
            </a:extLst>
          </p:cNvPr>
          <p:cNvSpPr>
            <a:spLocks noGrp="1"/>
          </p:cNvSpPr>
          <p:nvPr>
            <p:ph type="title"/>
          </p:nvPr>
        </p:nvSpPr>
        <p:spPr/>
        <p:txBody>
          <a:bodyPr/>
          <a:lstStyle/>
          <a:p>
            <a:r>
              <a:rPr lang="en-US" dirty="0"/>
              <a:t>Discussion Question 3: 3 minutes</a:t>
            </a:r>
          </a:p>
        </p:txBody>
      </p:sp>
      <p:sp>
        <p:nvSpPr>
          <p:cNvPr id="3" name="Content Placeholder 2">
            <a:extLst>
              <a:ext uri="{FF2B5EF4-FFF2-40B4-BE49-F238E27FC236}">
                <a16:creationId xmlns:a16="http://schemas.microsoft.com/office/drawing/2014/main" id="{461A6094-2749-435F-A1DE-605C0AA66E72}"/>
              </a:ext>
            </a:extLst>
          </p:cNvPr>
          <p:cNvSpPr>
            <a:spLocks noGrp="1"/>
          </p:cNvSpPr>
          <p:nvPr>
            <p:ph idx="1"/>
          </p:nvPr>
        </p:nvSpPr>
        <p:spPr>
          <a:xfrm>
            <a:off x="838200" y="1690688"/>
            <a:ext cx="10626090" cy="4252912"/>
          </a:xfrm>
        </p:spPr>
        <p:txBody>
          <a:bodyPr>
            <a:normAutofit/>
          </a:bodyPr>
          <a:lstStyle/>
          <a:p>
            <a:r>
              <a:rPr lang="en-US" dirty="0"/>
              <a:t>The rod below m</a:t>
            </a:r>
            <a:r>
              <a:rPr lang="en-US" baseline="-25000" dirty="0"/>
              <a:t>3</a:t>
            </a:r>
            <a:r>
              <a:rPr lang="en-US" dirty="0"/>
              <a:t> is balancing at rest on a pivot at point A, while holding up 2 masses m</a:t>
            </a:r>
            <a:r>
              <a:rPr lang="en-US" baseline="-25000" dirty="0"/>
              <a:t>1</a:t>
            </a:r>
            <a:r>
              <a:rPr lang="en-US" dirty="0"/>
              <a:t> and m</a:t>
            </a:r>
            <a:r>
              <a:rPr lang="en-US" baseline="-25000" dirty="0"/>
              <a:t>2 </a:t>
            </a:r>
            <a:r>
              <a:rPr lang="en-US" dirty="0"/>
              <a:t>located lengths L</a:t>
            </a:r>
            <a:r>
              <a:rPr lang="en-US" baseline="-25000" dirty="0"/>
              <a:t>1</a:t>
            </a:r>
            <a:r>
              <a:rPr lang="en-US" dirty="0"/>
              <a:t> and L</a:t>
            </a:r>
            <a:r>
              <a:rPr lang="en-US" baseline="-25000" dirty="0"/>
              <a:t>2 </a:t>
            </a:r>
            <a:r>
              <a:rPr lang="en-US" dirty="0"/>
              <a:t>away from point A respectively.  If m</a:t>
            </a:r>
            <a:r>
              <a:rPr lang="en-US" baseline="-25000" dirty="0"/>
              <a:t>1</a:t>
            </a:r>
            <a:r>
              <a:rPr lang="en-US" dirty="0"/>
              <a:t>= 8kg, L</a:t>
            </a:r>
            <a:r>
              <a:rPr lang="en-US" baseline="-25000" dirty="0"/>
              <a:t>1</a:t>
            </a:r>
            <a:r>
              <a:rPr lang="en-US" dirty="0"/>
              <a:t>= 2m, and L</a:t>
            </a:r>
            <a:r>
              <a:rPr lang="en-US" baseline="-25000" dirty="0"/>
              <a:t>2</a:t>
            </a:r>
            <a:r>
              <a:rPr lang="en-US" dirty="0"/>
              <a:t>= 4m, what is m</a:t>
            </a:r>
            <a:r>
              <a:rPr lang="en-US" baseline="-25000" dirty="0"/>
              <a:t>2</a:t>
            </a:r>
            <a:r>
              <a:rPr lang="en-US" dirty="0"/>
              <a:t>? May not be drawn to scale.</a:t>
            </a:r>
          </a:p>
        </p:txBody>
      </p:sp>
      <p:pic>
        <p:nvPicPr>
          <p:cNvPr id="7" name="Picture 6">
            <a:extLst>
              <a:ext uri="{FF2B5EF4-FFF2-40B4-BE49-F238E27FC236}">
                <a16:creationId xmlns:a16="http://schemas.microsoft.com/office/drawing/2014/main" id="{7EEA34AE-53B8-4198-9B28-98E390ED83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238" y="3395662"/>
            <a:ext cx="4395524" cy="3063875"/>
          </a:xfrm>
          <a:prstGeom prst="rect">
            <a:avLst/>
          </a:prstGeom>
        </p:spPr>
      </p:pic>
    </p:spTree>
    <p:extLst>
      <p:ext uri="{BB962C8B-B14F-4D97-AF65-F5344CB8AC3E}">
        <p14:creationId xmlns:p14="http://schemas.microsoft.com/office/powerpoint/2010/main" val="2828219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4E78-8B5F-4E33-9C3E-27C47C5C8804}"/>
              </a:ext>
            </a:extLst>
          </p:cNvPr>
          <p:cNvSpPr>
            <a:spLocks noGrp="1"/>
          </p:cNvSpPr>
          <p:nvPr>
            <p:ph type="title"/>
          </p:nvPr>
        </p:nvSpPr>
        <p:spPr/>
        <p:txBody>
          <a:bodyPr/>
          <a:lstStyle/>
          <a:p>
            <a:r>
              <a:rPr lang="en-US" dirty="0"/>
              <a:t>POTD: Read the Problem/Visualize: 2 minutes</a:t>
            </a:r>
          </a:p>
        </p:txBody>
      </p:sp>
      <p:sp>
        <p:nvSpPr>
          <p:cNvPr id="3" name="Content Placeholder 2">
            <a:extLst>
              <a:ext uri="{FF2B5EF4-FFF2-40B4-BE49-F238E27FC236}">
                <a16:creationId xmlns:a16="http://schemas.microsoft.com/office/drawing/2014/main" id="{ACA5F740-7A4A-490A-8A56-548433B8E668}"/>
              </a:ext>
            </a:extLst>
          </p:cNvPr>
          <p:cNvSpPr>
            <a:spLocks noGrp="1"/>
          </p:cNvSpPr>
          <p:nvPr>
            <p:ph idx="1"/>
          </p:nvPr>
        </p:nvSpPr>
        <p:spPr>
          <a:xfrm>
            <a:off x="838200" y="1825625"/>
            <a:ext cx="7539990" cy="4351338"/>
          </a:xfrm>
        </p:spPr>
        <p:txBody>
          <a:bodyPr>
            <a:normAutofit lnSpcReduction="10000"/>
          </a:bodyPr>
          <a:lstStyle/>
          <a:p>
            <a:r>
              <a:rPr lang="en-US" dirty="0"/>
              <a:t>Tuesday Statics: The massless rod pictured is in static equilibrium.  The length of the rod is L and is divided into L/3 segments with forces acting perpendicular to the rod.  If F</a:t>
            </a:r>
            <a:r>
              <a:rPr lang="en-US" baseline="-25000" dirty="0"/>
              <a:t>2</a:t>
            </a:r>
            <a:r>
              <a:rPr lang="en-US" dirty="0"/>
              <a:t>= 6N, F</a:t>
            </a:r>
            <a:r>
              <a:rPr lang="en-US" baseline="-25000" dirty="0"/>
              <a:t>3</a:t>
            </a:r>
            <a:r>
              <a:rPr lang="en-US" dirty="0"/>
              <a:t>= 3N, and F</a:t>
            </a:r>
            <a:r>
              <a:rPr lang="en-US" baseline="-25000" dirty="0"/>
              <a:t>4</a:t>
            </a:r>
            <a:r>
              <a:rPr lang="en-US" dirty="0"/>
              <a:t>= 6N, what are F</a:t>
            </a:r>
            <a:r>
              <a:rPr lang="en-US" baseline="-25000" dirty="0"/>
              <a:t>1</a:t>
            </a:r>
            <a:r>
              <a:rPr lang="en-US" dirty="0"/>
              <a:t> and F</a:t>
            </a:r>
            <a:r>
              <a:rPr lang="en-US" baseline="-25000" dirty="0"/>
              <a:t>5</a:t>
            </a:r>
            <a:r>
              <a:rPr lang="en-US" dirty="0"/>
              <a:t>?</a:t>
            </a:r>
          </a:p>
          <a:p>
            <a:r>
              <a:rPr lang="en-US" dirty="0"/>
              <a:t>Thursday Dynamics: Now have the same rod but the top of the rod is now bolted so that the rod rotates about the top.  If all forces stay the same but F</a:t>
            </a:r>
            <a:r>
              <a:rPr lang="en-US" baseline="-25000" dirty="0"/>
              <a:t>2</a:t>
            </a:r>
            <a:r>
              <a:rPr lang="en-US" dirty="0"/>
              <a:t>= 10N now, find the angular acceleration of the rod. Moment of Inertia for a rod about its end is I = 1/3 ML</a:t>
            </a:r>
            <a:r>
              <a:rPr lang="en-US" baseline="30000" dirty="0"/>
              <a:t>2</a:t>
            </a:r>
            <a:endParaRPr lang="en-US" dirty="0"/>
          </a:p>
        </p:txBody>
      </p:sp>
      <p:pic>
        <p:nvPicPr>
          <p:cNvPr id="15" name="Picture 14" descr="Screen Shot 2018-01-15 at 11.06.23 PM.png">
            <a:extLst>
              <a:ext uri="{FF2B5EF4-FFF2-40B4-BE49-F238E27FC236}">
                <a16:creationId xmlns:a16="http://schemas.microsoft.com/office/drawing/2014/main" id="{7EB10CDE-9684-4F33-924E-54784824B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9564" y="1927286"/>
            <a:ext cx="2791766" cy="4384614"/>
          </a:xfrm>
          <a:prstGeom prst="rect">
            <a:avLst/>
          </a:prstGeom>
        </p:spPr>
      </p:pic>
    </p:spTree>
    <p:extLst>
      <p:ext uri="{BB962C8B-B14F-4D97-AF65-F5344CB8AC3E}">
        <p14:creationId xmlns:p14="http://schemas.microsoft.com/office/powerpoint/2010/main" val="3647581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3306</TotalTime>
  <Words>638</Words>
  <Application>Microsoft Office PowerPoint</Application>
  <PresentationFormat>Widescreen</PresentationFormat>
  <Paragraphs>25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PH202 Recitation 2</vt:lpstr>
      <vt:lpstr>Warm-Up 1</vt:lpstr>
      <vt:lpstr>Warm-Up 1 Solution</vt:lpstr>
      <vt:lpstr>Warm-Up 2</vt:lpstr>
      <vt:lpstr>Warm-Up 2 Solution</vt:lpstr>
      <vt:lpstr>Discussion Question 1: 3 minutes</vt:lpstr>
      <vt:lpstr>Discussion Question 2: 3 minutes</vt:lpstr>
      <vt:lpstr>Discussion Question 3: 3 minutes</vt:lpstr>
      <vt:lpstr>POTD: Read the Problem/Visualize: 2 minutes</vt:lpstr>
      <vt:lpstr>POTD: Picture, Knowns/Uknowns: 2 minutes</vt:lpstr>
      <vt:lpstr>POTD: Solve the Problem: 2 minutes</vt:lpstr>
      <vt:lpstr>Challenge Homework Orientation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PH201 Recitation 2</dc:title>
  <dc:creator>Austin Naylor</dc:creator>
  <cp:lastModifiedBy>Austin Naylor</cp:lastModifiedBy>
  <cp:revision>152</cp:revision>
  <dcterms:created xsi:type="dcterms:W3CDTF">2018-09-27T03:12:18Z</dcterms:created>
  <dcterms:modified xsi:type="dcterms:W3CDTF">2019-01-14T05:27:38Z</dcterms:modified>
</cp:coreProperties>
</file>