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86" autoAdjust="0"/>
    <p:restoredTop sz="94658" autoAdjust="0"/>
  </p:normalViewPr>
  <p:slideViewPr>
    <p:cSldViewPr snapToGrid="0">
      <p:cViewPr varScale="1">
        <p:scale>
          <a:sx n="84" d="100"/>
          <a:sy n="84" d="100"/>
        </p:scale>
        <p:origin x="102" y="618"/>
      </p:cViewPr>
      <p:guideLst/>
    </p:cSldViewPr>
  </p:slideViewPr>
  <p:outlineViewPr>
    <p:cViewPr>
      <p:scale>
        <a:sx n="33" d="100"/>
        <a:sy n="33" d="100"/>
      </p:scale>
      <p:origin x="0" y="-828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8D5E85-0DD3-4C8B-8465-338DF59D23C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23AFADD-091E-4500-9AAD-26770401A9C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2081DC9-B3AE-40BD-99B6-A6E8712755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C52A1-4EBB-430C-B880-3BD12A606350}" type="datetimeFigureOut">
              <a:rPr lang="en-US" smtClean="0"/>
              <a:t>2/4/2019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501AB9-5033-4BC6-B4E2-02C2CBBD61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FCE305-8669-4DED-B85A-F6E1AE0A65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6FA3DB-9400-4704-921F-2BC01147FB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9766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3A6617-9341-427C-AD50-8BB10B8697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F1FB286-F34C-4763-A391-57C0F5FAB8E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2A01707-1075-4D1A-9BF8-1328CF8D32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C52A1-4EBB-430C-B880-3BD12A606350}" type="datetimeFigureOut">
              <a:rPr lang="en-US" smtClean="0"/>
              <a:t>2/4/2019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1A5453-8CA4-453F-A660-9EEDCB4EBF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F1E109-CEC1-4E9F-A9B7-5A7063F8FA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6FA3DB-9400-4704-921F-2BC01147FB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82830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5C7B643-36DF-4F62-B8F5-51E4BE3B533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131A2F1-39D4-4894-88F8-894AF7E09C5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5F49AD8-F55F-49C2-B5D1-014CE4CA86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C52A1-4EBB-430C-B880-3BD12A606350}" type="datetimeFigureOut">
              <a:rPr lang="en-US" smtClean="0"/>
              <a:t>2/4/2019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77A1E9-36DE-42E6-BED5-070A0D3D59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4D38620-6971-4E24-9FCA-DDA0C5B05A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6FA3DB-9400-4704-921F-2BC01147FB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86016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DA02E3-3D50-483C-8701-2C7F65E757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12B224-65E6-4D54-BACF-9E4C56C305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865C0A-D4F2-43DC-BD86-8B06CA794E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C52A1-4EBB-430C-B880-3BD12A606350}" type="datetimeFigureOut">
              <a:rPr lang="en-US" smtClean="0"/>
              <a:t>2/4/2019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8532F21-5F6D-40DC-8958-C6C49381EB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44C68E5-982A-49DE-8800-C2193B2749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6FA3DB-9400-4704-921F-2BC01147FB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32420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E4F7F9-483A-4F0D-9A43-4ABFCD02F0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695F062-944C-4A7F-A9DE-B3621F25F33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E107CED-5ED6-4F31-B516-41FD6DFB75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C52A1-4EBB-430C-B880-3BD12A606350}" type="datetimeFigureOut">
              <a:rPr lang="en-US" smtClean="0"/>
              <a:t>2/4/2019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7DE6D12-506A-4676-8EEA-D31D7E6640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2B0FC56-74A9-4C93-B723-A5A66AF876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6FA3DB-9400-4704-921F-2BC01147FB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16380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3FEADF-C35E-43F1-83A2-1B0EFE2CFD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32891C-87AA-43D8-9F9B-35AD8E26811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DDA541C-CC84-43BF-9CCB-EF9A4CB30F6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8FE2F66-40BA-4C51-84D6-53D421FC59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C52A1-4EBB-430C-B880-3BD12A606350}" type="datetimeFigureOut">
              <a:rPr lang="en-US" smtClean="0"/>
              <a:t>2/4/2019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9BE0B64-0AF5-46A4-9A9A-DBDF16114D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6E20055-6C4D-42F7-9EE7-653615C4ED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6FA3DB-9400-4704-921F-2BC01147FB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15089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013E18-E8C5-40FE-ADE4-C3A4A1473A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6DF18B6-290D-4E30-ABE3-7B3AF6829D5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4DC3F8F-4070-42A6-952E-7D655B58F3F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C8A0D12-2AAD-4ACC-8C9C-D07D290A213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7BC8B37-CAD2-409F-AFB5-CCD24CB95D7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C344A0B-A9F6-4744-95B5-6594D43DC9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C52A1-4EBB-430C-B880-3BD12A606350}" type="datetimeFigureOut">
              <a:rPr lang="en-US" smtClean="0"/>
              <a:t>2/4/2019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A3DF086-5CCE-44C8-8484-F067C326FE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7AD157B-7810-49D8-A0B3-3B97023E46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6FA3DB-9400-4704-921F-2BC01147FB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25194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FA7EC8-FD6D-45C5-873D-4A00941FC7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3061BF5-AF43-4EFA-B752-AC80CF8DD7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C52A1-4EBB-430C-B880-3BD12A606350}" type="datetimeFigureOut">
              <a:rPr lang="en-US" smtClean="0"/>
              <a:t>2/4/2019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25FD9BD-75BF-40C6-A477-DF7A8E7861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1D7EFD2-8700-437C-97B2-1AF24F8DEA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6FA3DB-9400-4704-921F-2BC01147FB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35069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12B72F9-BEC5-48E2-B0E9-C802D7D454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C52A1-4EBB-430C-B880-3BD12A606350}" type="datetimeFigureOut">
              <a:rPr lang="en-US" smtClean="0"/>
              <a:t>2/4/2019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4A88137-5BC9-49CC-9073-556439339E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A990F6B-8691-4B7C-AA58-9290613E08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6FA3DB-9400-4704-921F-2BC01147FB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64257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76AD66-1ACC-45AD-A4A7-2A076A35D4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4043E8-66D3-49F5-AD39-AB5DAFF75E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2392922-5589-423E-84A3-A1C81CC9B9B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BE2DDDE-8D98-44EF-887C-873CB1CA94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C52A1-4EBB-430C-B880-3BD12A606350}" type="datetimeFigureOut">
              <a:rPr lang="en-US" smtClean="0"/>
              <a:t>2/4/2019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69276AD-164E-488C-89B3-4C3109B08D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0AA2A08-63B5-4BB8-8544-68C7B140D7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6FA3DB-9400-4704-921F-2BC01147FB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6470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3837CA-F9C0-4D10-8511-E138108590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D883111-32F3-4459-BD7B-848E044ED8A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20D174E-5149-4D2D-B492-2BF849C80F3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2064A91-CE8F-485D-8609-1814712EBD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C52A1-4EBB-430C-B880-3BD12A606350}" type="datetimeFigureOut">
              <a:rPr lang="en-US" smtClean="0"/>
              <a:t>2/4/2019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ECF8891-C763-421A-BDC7-1AA70AE391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D1A2FE2-8974-453B-BB16-EA482FE6DC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6FA3DB-9400-4704-921F-2BC01147FB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61443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1CEDB01-208E-4D0A-B728-22145CBB59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D386328-35E2-44F4-928F-B7CD7A9F67C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87EDA1-3DED-406D-ACB9-3E08E18F56F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7C52A1-4EBB-430C-B880-3BD12A606350}" type="datetimeFigureOut">
              <a:rPr lang="en-US" smtClean="0"/>
              <a:t>2/4/2019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9E18C7A-76BB-41F5-8365-FF4D68BE9B5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A94B60-0FE2-4995-A50E-EB4FF8E589F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6FA3DB-9400-4704-921F-2BC01147FB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90008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F51EB5-5490-4F8D-9BF1-E74A2ED7D92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PH202 Recitation 5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229D187-249B-429F-8D7D-0F1822A08F2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Thermo Part 2</a:t>
            </a:r>
          </a:p>
        </p:txBody>
      </p:sp>
    </p:spTree>
    <p:extLst>
      <p:ext uri="{BB962C8B-B14F-4D97-AF65-F5344CB8AC3E}">
        <p14:creationId xmlns:p14="http://schemas.microsoft.com/office/powerpoint/2010/main" val="205252713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193212-B86F-48EB-A96A-DA27895128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 1: 7 minutes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11830E-BACA-407A-B6EF-4CD78326DA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 have a 0.500kg Aluminum pan with 0.250L of water in it.  If I heat the system from 20°C to 120 °C , how much heat was required to do this?  The specific heat of water is 4186 J/</a:t>
            </a:r>
            <a:r>
              <a:rPr lang="en-US" dirty="0" err="1"/>
              <a:t>kg°C</a:t>
            </a:r>
            <a:r>
              <a:rPr lang="en-US" dirty="0"/>
              <a:t>  and the specific heat of Aluminum is 900 J/</a:t>
            </a:r>
            <a:r>
              <a:rPr lang="en-US" dirty="0" err="1"/>
              <a:t>kg°C</a:t>
            </a:r>
            <a:r>
              <a:rPr lang="en-US" dirty="0"/>
              <a:t>.  </a:t>
            </a:r>
            <a:r>
              <a:rPr lang="en-US"/>
              <a:t>The latent </a:t>
            </a:r>
            <a:r>
              <a:rPr lang="en-US" dirty="0"/>
              <a:t>heat of water vaporization is 2260kJ/kg.</a:t>
            </a:r>
          </a:p>
        </p:txBody>
      </p:sp>
    </p:spTree>
    <p:extLst>
      <p:ext uri="{BB962C8B-B14F-4D97-AF65-F5344CB8AC3E}">
        <p14:creationId xmlns:p14="http://schemas.microsoft.com/office/powerpoint/2010/main" val="35472022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E623F2-2C40-4EDC-98EB-A4846E8AEA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 2: 7 minutes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CCED3A-1E95-4B29-B67D-2C0863BB318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Sketch the following thermodynamic processes on a PV diagram and discuss how E</a:t>
            </a:r>
            <a:r>
              <a:rPr lang="en-US" baseline="-25000" dirty="0"/>
              <a:t>th</a:t>
            </a:r>
            <a:r>
              <a:rPr lang="en-US" dirty="0"/>
              <a:t>, Q, and W for each of the processes.</a:t>
            </a:r>
          </a:p>
          <a:p>
            <a:pPr marL="914400" lvl="1" indent="-457200">
              <a:buFont typeface="+mj-lt"/>
              <a:buAutoNum type="alphaLcParenR"/>
            </a:pPr>
            <a:r>
              <a:rPr lang="en-US" dirty="0"/>
              <a:t>Isochoric</a:t>
            </a:r>
          </a:p>
          <a:p>
            <a:pPr marL="914400" lvl="1" indent="-457200">
              <a:buFont typeface="+mj-lt"/>
              <a:buAutoNum type="alphaLcParenR"/>
            </a:pPr>
            <a:r>
              <a:rPr lang="en-US" dirty="0"/>
              <a:t>Isobaric</a:t>
            </a:r>
          </a:p>
          <a:p>
            <a:pPr marL="914400" lvl="1" indent="-457200">
              <a:buFont typeface="+mj-lt"/>
              <a:buAutoNum type="alphaLcParenR"/>
            </a:pPr>
            <a:r>
              <a:rPr lang="en-US" dirty="0"/>
              <a:t>Isothermal</a:t>
            </a:r>
          </a:p>
          <a:p>
            <a:pPr marL="914400" lvl="1" indent="-457200">
              <a:buFont typeface="+mj-lt"/>
              <a:buAutoNum type="alphaLcParenR"/>
            </a:pPr>
            <a:r>
              <a:rPr lang="en-US" dirty="0"/>
              <a:t>Adiabatic</a:t>
            </a:r>
          </a:p>
        </p:txBody>
      </p:sp>
    </p:spTree>
    <p:extLst>
      <p:ext uri="{BB962C8B-B14F-4D97-AF65-F5344CB8AC3E}">
        <p14:creationId xmlns:p14="http://schemas.microsoft.com/office/powerpoint/2010/main" val="229533268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1C249E-CB8F-41F9-A8BC-0585F2E3B0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Challenge Homework Orientation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887658-82EE-42B1-965A-4804982B55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0.15-kg aluminum can contains 0.2 kg of water. Initially, the water and the can have a common temperature of 18 °C. An unknown material (m=0.04 kg) is heated to a temperature of 97 °C and then added to the water. The temperature of the water, the can, and the unknown material is 22 °C after thermal equilibrium is reestablished. Ignoring the small amount of heat gained by the thermometer, find the specific heat capacity of the unknown material.</a:t>
            </a:r>
          </a:p>
        </p:txBody>
      </p:sp>
    </p:spTree>
    <p:extLst>
      <p:ext uri="{BB962C8B-B14F-4D97-AF65-F5344CB8AC3E}">
        <p14:creationId xmlns:p14="http://schemas.microsoft.com/office/powerpoint/2010/main" val="18708648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E68041-66FF-4739-AA6C-AE9FCC221F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Warm-Up 1: 1 minute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BB6853-98C2-401A-9C0F-94324BA5EB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Say the following equation in words</a:t>
            </a:r>
          </a:p>
        </p:txBody>
      </p:sp>
      <p:pic>
        <p:nvPicPr>
          <p:cNvPr id="4" name="Content Placeholder 4" descr="A screenshot of a cell phone&#10;&#10;Description generated with very high confidence">
            <a:extLst>
              <a:ext uri="{FF2B5EF4-FFF2-40B4-BE49-F238E27FC236}">
                <a16:creationId xmlns:a16="http://schemas.microsoft.com/office/drawing/2014/main" id="{CE2E4ACB-56A1-4848-B41B-EA8646EFCE67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575" t="40418" r="39071" b="43936"/>
          <a:stretch/>
        </p:blipFill>
        <p:spPr>
          <a:xfrm>
            <a:off x="2500664" y="3257550"/>
            <a:ext cx="7190671" cy="17145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96621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C5FCEB-C5BB-464E-A6F7-43D4091669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Warm-Up 1 Solution</a:t>
            </a:r>
          </a:p>
        </p:txBody>
      </p:sp>
      <p:pic>
        <p:nvPicPr>
          <p:cNvPr id="5" name="Content Placeholder 4" descr="A screenshot of a cell phone&#10;&#10;Description generated with very high confidence">
            <a:extLst>
              <a:ext uri="{FF2B5EF4-FFF2-40B4-BE49-F238E27FC236}">
                <a16:creationId xmlns:a16="http://schemas.microsoft.com/office/drawing/2014/main" id="{17802B1F-0FCF-4DB8-A18C-04AD933C9D4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28630" y="1690688"/>
            <a:ext cx="6134739" cy="4894739"/>
          </a:xfrm>
        </p:spPr>
      </p:pic>
    </p:spTree>
    <p:extLst>
      <p:ext uri="{BB962C8B-B14F-4D97-AF65-F5344CB8AC3E}">
        <p14:creationId xmlns:p14="http://schemas.microsoft.com/office/powerpoint/2010/main" val="34397869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E68041-66FF-4739-AA6C-AE9FCC221F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Warm-Up 2: 1 minute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BB6853-98C2-401A-9C0F-94324BA5EB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Say the following equation in words</a:t>
            </a:r>
          </a:p>
        </p:txBody>
      </p:sp>
      <p:pic>
        <p:nvPicPr>
          <p:cNvPr id="4" name="Content Placeholder 4" descr="A screenshot of a cell phone&#10;&#10;Description generated with very high confidence">
            <a:extLst>
              <a:ext uri="{FF2B5EF4-FFF2-40B4-BE49-F238E27FC236}">
                <a16:creationId xmlns:a16="http://schemas.microsoft.com/office/drawing/2014/main" id="{C7861B45-B66D-4A22-8FAE-2AF552B17B21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1357" t="41465" r="14973" b="41580"/>
          <a:stretch/>
        </p:blipFill>
        <p:spPr>
          <a:xfrm>
            <a:off x="2196224" y="3234690"/>
            <a:ext cx="7799551" cy="18173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57248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C5FCEB-C5BB-464E-A6F7-43D4091669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Warm-Up 2 Solution</a:t>
            </a:r>
          </a:p>
        </p:txBody>
      </p:sp>
      <p:pic>
        <p:nvPicPr>
          <p:cNvPr id="5" name="Content Placeholder 4" descr="A screenshot of a cell phone&#10;&#10;Description generated with very high confidence">
            <a:extLst>
              <a:ext uri="{FF2B5EF4-FFF2-40B4-BE49-F238E27FC236}">
                <a16:creationId xmlns:a16="http://schemas.microsoft.com/office/drawing/2014/main" id="{8F8DA647-6042-42C6-8070-873410E5AE5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05633" y="1690688"/>
            <a:ext cx="6580733" cy="4853781"/>
          </a:xfrm>
        </p:spPr>
      </p:pic>
    </p:spTree>
    <p:extLst>
      <p:ext uri="{BB962C8B-B14F-4D97-AF65-F5344CB8AC3E}">
        <p14:creationId xmlns:p14="http://schemas.microsoft.com/office/powerpoint/2010/main" val="22036911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E68041-66FF-4739-AA6C-AE9FCC221F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Warm-Up 3: 1 minute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BB6853-98C2-401A-9C0F-94324BA5EB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Say the following equation in words</a:t>
            </a:r>
          </a:p>
        </p:txBody>
      </p:sp>
      <p:pic>
        <p:nvPicPr>
          <p:cNvPr id="4" name="Content Placeholder 4" descr="A screenshot of a cell phone&#10;&#10;Description generated with very high confidence">
            <a:extLst>
              <a:ext uri="{FF2B5EF4-FFF2-40B4-BE49-F238E27FC236}">
                <a16:creationId xmlns:a16="http://schemas.microsoft.com/office/drawing/2014/main" id="{0375A8D9-1F3A-4221-AABE-DA04F08D0726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458" t="41748" r="20226" b="42904"/>
          <a:stretch/>
        </p:blipFill>
        <p:spPr>
          <a:xfrm>
            <a:off x="2148361" y="3178333"/>
            <a:ext cx="7895277" cy="16459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772840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C5FCEB-C5BB-464E-A6F7-43D4091669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Warm-Up 3 Solution</a:t>
            </a:r>
          </a:p>
        </p:txBody>
      </p:sp>
      <p:pic>
        <p:nvPicPr>
          <p:cNvPr id="5" name="Content Placeholder 4" descr="A screenshot of a cell phone&#10;&#10;Description generated with very high confidence">
            <a:extLst>
              <a:ext uri="{FF2B5EF4-FFF2-40B4-BE49-F238E27FC236}">
                <a16:creationId xmlns:a16="http://schemas.microsoft.com/office/drawing/2014/main" id="{81007272-91AB-4872-BF3B-469371043BE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09047" y="1690688"/>
            <a:ext cx="6973905" cy="4766151"/>
          </a:xfrm>
        </p:spPr>
      </p:pic>
    </p:spTree>
    <p:extLst>
      <p:ext uri="{BB962C8B-B14F-4D97-AF65-F5344CB8AC3E}">
        <p14:creationId xmlns:p14="http://schemas.microsoft.com/office/powerpoint/2010/main" val="36449634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E68041-66FF-4739-AA6C-AE9FCC221F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Warm-Up 4: 1 minute</a:t>
            </a:r>
          </a:p>
        </p:txBody>
      </p:sp>
      <p:pic>
        <p:nvPicPr>
          <p:cNvPr id="5" name="Content Placeholder 6" descr="A close up of text on a black background&#10;&#10;Description generated with very high confidence">
            <a:extLst>
              <a:ext uri="{FF2B5EF4-FFF2-40B4-BE49-F238E27FC236}">
                <a16:creationId xmlns:a16="http://schemas.microsoft.com/office/drawing/2014/main" id="{8176F86A-7A71-4D5B-B423-BBC800D47C4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86122" y="1690688"/>
            <a:ext cx="7819756" cy="49996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538139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59B079-6AF5-4ABB-84D6-377E249188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Discussion Question 1: 3 minutes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B7B08D-5262-485F-BC5E-510B6C5E02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Water is placed in a freezer and as it comes into thermal equilibrium it freezes.  Which one of the following statements is true concerning this process?</a:t>
            </a:r>
          </a:p>
          <a:p>
            <a:pPr marL="914400" lvl="1" indent="-457200">
              <a:buFont typeface="+mj-lt"/>
              <a:buAutoNum type="alphaLcParenR"/>
            </a:pPr>
            <a:r>
              <a:rPr lang="en-US" dirty="0"/>
              <a:t>The water gains entropy in accord with the second law of thermodynamics</a:t>
            </a:r>
          </a:p>
          <a:p>
            <a:pPr marL="914400" lvl="1" indent="-457200">
              <a:buFont typeface="+mj-lt"/>
              <a:buAutoNum type="alphaLcParenR"/>
            </a:pPr>
            <a:r>
              <a:rPr lang="en-US" dirty="0"/>
              <a:t>The water loses entropy so the process violates the second law of thermodynamics</a:t>
            </a:r>
          </a:p>
          <a:p>
            <a:pPr marL="914400" lvl="1" indent="-457200">
              <a:buFont typeface="+mj-lt"/>
              <a:buAutoNum type="alphaLcParenR"/>
            </a:pPr>
            <a:r>
              <a:rPr lang="en-US" dirty="0"/>
              <a:t>The water gains entropy, but the air inside the freezer loses entropy in accord with the second law of thermodynamics</a:t>
            </a:r>
          </a:p>
          <a:p>
            <a:pPr marL="914400" lvl="1" indent="-457200">
              <a:buFont typeface="+mj-lt"/>
              <a:buAutoNum type="alphaLcParenR"/>
            </a:pPr>
            <a:r>
              <a:rPr lang="en-US" dirty="0"/>
              <a:t>Both the water and the air inside the freezer lose entropy, but the universe gains entropy in accord with the second law of thermodynamics</a:t>
            </a:r>
          </a:p>
          <a:p>
            <a:pPr marL="914400" lvl="1" indent="-457200">
              <a:buFont typeface="+mj-lt"/>
              <a:buAutoNum type="alphaLcParenR"/>
            </a:pPr>
            <a:r>
              <a:rPr lang="en-US" dirty="0"/>
              <a:t>The water loses entropy, but the air inside the freezer gains entropy in accord with the second law of thermodynamics</a:t>
            </a:r>
          </a:p>
        </p:txBody>
      </p:sp>
    </p:spTree>
    <p:extLst>
      <p:ext uri="{BB962C8B-B14F-4D97-AF65-F5344CB8AC3E}">
        <p14:creationId xmlns:p14="http://schemas.microsoft.com/office/powerpoint/2010/main" val="34080177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445</TotalTime>
  <Words>388</Words>
  <Application>Microsoft Office PowerPoint</Application>
  <PresentationFormat>Widescreen</PresentationFormat>
  <Paragraphs>29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Arial</vt:lpstr>
      <vt:lpstr>Calibri</vt:lpstr>
      <vt:lpstr>Calibri Light</vt:lpstr>
      <vt:lpstr>Office Theme</vt:lpstr>
      <vt:lpstr>PH202 Recitation 5</vt:lpstr>
      <vt:lpstr>Warm-Up 1: 1 minute</vt:lpstr>
      <vt:lpstr>Warm-Up 1 Solution</vt:lpstr>
      <vt:lpstr>Warm-Up 2: 1 minute</vt:lpstr>
      <vt:lpstr>Warm-Up 2 Solution</vt:lpstr>
      <vt:lpstr>Warm-Up 3: 1 minute</vt:lpstr>
      <vt:lpstr>Warm-Up 3 Solution</vt:lpstr>
      <vt:lpstr>Warm-Up 4: 1 minute</vt:lpstr>
      <vt:lpstr>Discussion Question 1: 3 minutes</vt:lpstr>
      <vt:lpstr>Question 1: 7 minutes</vt:lpstr>
      <vt:lpstr>Question 2: 7 minutes</vt:lpstr>
      <vt:lpstr>Challenge Homework Orientation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PH202 Recitation 5</dc:title>
  <dc:creator>Austin Naylor</dc:creator>
  <cp:lastModifiedBy>Austin Naylor</cp:lastModifiedBy>
  <cp:revision>14</cp:revision>
  <dcterms:created xsi:type="dcterms:W3CDTF">2019-02-03T23:41:26Z</dcterms:created>
  <dcterms:modified xsi:type="dcterms:W3CDTF">2019-02-04T16:12:11Z</dcterms:modified>
</cp:coreProperties>
</file>