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60" r:id="rId6"/>
    <p:sldId id="263"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6" autoAdjust="0"/>
    <p:restoredTop sz="94660"/>
  </p:normalViewPr>
  <p:slideViewPr>
    <p:cSldViewPr snapToGrid="0">
      <p:cViewPr varScale="1">
        <p:scale>
          <a:sx n="54" d="100"/>
          <a:sy n="54" d="100"/>
        </p:scale>
        <p:origin x="102" y="14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1C5BC-9353-4F25-B19D-FB598121E6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0D0C53D-C76B-4D5E-A97F-FA5DDDDDEE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194389-DC0F-49E7-AF77-D12E04D155FE}"/>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5" name="Footer Placeholder 4">
            <a:extLst>
              <a:ext uri="{FF2B5EF4-FFF2-40B4-BE49-F238E27FC236}">
                <a16:creationId xmlns:a16="http://schemas.microsoft.com/office/drawing/2014/main" id="{A1DD5112-468C-4EE5-A6CE-49C9D966FE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C4F9CD-A424-4E9F-980B-A16EB46EBB05}"/>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149035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C45F3-45E7-4C5E-A503-E47C661684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2D9C25-5B46-446A-BE94-1549C3D0810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854462-EFDA-46DC-94DE-8D30609AF838}"/>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5" name="Footer Placeholder 4">
            <a:extLst>
              <a:ext uri="{FF2B5EF4-FFF2-40B4-BE49-F238E27FC236}">
                <a16:creationId xmlns:a16="http://schemas.microsoft.com/office/drawing/2014/main" id="{8E161867-39D4-4F63-BA24-4AFB55B7A3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D8863B-C937-4103-BF5E-86AAA47E1D1D}"/>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1376091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6CD64E-5F08-411F-A572-2563494CBCA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C160F-44E8-4254-A40E-75107F3F4FA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0739E6-D1C1-4AEF-911F-682A5EC709A5}"/>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5" name="Footer Placeholder 4">
            <a:extLst>
              <a:ext uri="{FF2B5EF4-FFF2-40B4-BE49-F238E27FC236}">
                <a16:creationId xmlns:a16="http://schemas.microsoft.com/office/drawing/2014/main" id="{52D38357-AD85-4F3F-978B-8C63A5EF65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4E544C-DD07-4F4F-87B4-68ED544B5260}"/>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1932408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D1BD4-61D5-4A5D-AD98-EC9BB58009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F2F2E7-C71A-4020-9366-DCEE5D56E43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D01DDA-CAA5-463A-8ADB-5FEEE8F6848A}"/>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5" name="Footer Placeholder 4">
            <a:extLst>
              <a:ext uri="{FF2B5EF4-FFF2-40B4-BE49-F238E27FC236}">
                <a16:creationId xmlns:a16="http://schemas.microsoft.com/office/drawing/2014/main" id="{043F61FC-F9CC-43C8-B8AF-B4C03198E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B00B14-3102-42CC-A741-210B1BB8E912}"/>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3241433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483B5-F724-4599-B567-7EDE5A6481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F8FD86-4F47-4D39-A772-8FBF677B6B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DE09525-AE7A-4380-B4D0-8D4CEA352690}"/>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5" name="Footer Placeholder 4">
            <a:extLst>
              <a:ext uri="{FF2B5EF4-FFF2-40B4-BE49-F238E27FC236}">
                <a16:creationId xmlns:a16="http://schemas.microsoft.com/office/drawing/2014/main" id="{6AC0C673-5C7C-44AA-9277-04BDD8F11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C73FBE-0CD3-41AE-AC27-9BC6178EADDC}"/>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2090263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6FB55-5B8D-418D-B5D0-AEFEEB506F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EA8018-A0A0-4A24-B78B-639CAC2B567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A46084-3D34-47F8-9246-CB960FF7C19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4681B3F-77D3-4968-9E85-446B81FBAE5A}"/>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6" name="Footer Placeholder 5">
            <a:extLst>
              <a:ext uri="{FF2B5EF4-FFF2-40B4-BE49-F238E27FC236}">
                <a16:creationId xmlns:a16="http://schemas.microsoft.com/office/drawing/2014/main" id="{64BC6279-F3D4-4C2B-B14D-695A40A7E2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0DA17F-3C72-43EB-9305-F747A419F907}"/>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786593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1437A-F0FA-41C0-AB54-854ED39A115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173669-343C-4D45-A451-4814CE96EE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96B36D5-7E9E-4EC3-9950-C1AB992ADCC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DD9BD2-2B8B-40BF-B829-E5797D2A61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F61C9B9-C994-4D04-8C44-7A79B8589C5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7A5F22-F8C7-41C9-A0CA-30FDA31A08C2}"/>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8" name="Footer Placeholder 7">
            <a:extLst>
              <a:ext uri="{FF2B5EF4-FFF2-40B4-BE49-F238E27FC236}">
                <a16:creationId xmlns:a16="http://schemas.microsoft.com/office/drawing/2014/main" id="{3E7A3828-DAA0-4ABE-A2E4-329FA46E97D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55DE870-9A0A-4271-8AD3-565456660815}"/>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4001373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625EC-77CC-4179-9AAD-BC4C5513894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1FA626-30C0-4E24-9339-FB640F05E032}"/>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4" name="Footer Placeholder 3">
            <a:extLst>
              <a:ext uri="{FF2B5EF4-FFF2-40B4-BE49-F238E27FC236}">
                <a16:creationId xmlns:a16="http://schemas.microsoft.com/office/drawing/2014/main" id="{FBBF8173-42F4-4027-9651-87785C168C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2370C0-7A63-4C86-B75D-F7CBDCE00C97}"/>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2396409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89471A-0991-4C09-898D-1A018A9CFCA6}"/>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3" name="Footer Placeholder 2">
            <a:extLst>
              <a:ext uri="{FF2B5EF4-FFF2-40B4-BE49-F238E27FC236}">
                <a16:creationId xmlns:a16="http://schemas.microsoft.com/office/drawing/2014/main" id="{A79972E1-BD1A-4126-AE98-0E21A48EA1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630F3A-CE3C-421F-B419-9DAF0492348E}"/>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1617364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2C4FB-C6FB-44D7-B2A8-8E2F195A7D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228D97-AF4E-4061-8297-5C843382BF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7A07D1-5380-4F7F-828D-7B83D8B570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F8C9FF-8A66-41BD-8602-E39160BEBF8A}"/>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6" name="Footer Placeholder 5">
            <a:extLst>
              <a:ext uri="{FF2B5EF4-FFF2-40B4-BE49-F238E27FC236}">
                <a16:creationId xmlns:a16="http://schemas.microsoft.com/office/drawing/2014/main" id="{CE0AB119-6283-4AC4-A4F3-055060D969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821AF7-69D6-424B-8DEC-5CF8DAAA1633}"/>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3689800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79270-6801-4647-9061-1DBF8EFC84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5BEE51-24A0-4DDF-A3E9-4FFA09DD7A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46DB08-9DAB-4540-BA83-1BD6DDA4A7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55302A5-CDFC-482E-A594-B89C7007B398}"/>
              </a:ext>
            </a:extLst>
          </p:cNvPr>
          <p:cNvSpPr>
            <a:spLocks noGrp="1"/>
          </p:cNvSpPr>
          <p:nvPr>
            <p:ph type="dt" sz="half" idx="10"/>
          </p:nvPr>
        </p:nvSpPr>
        <p:spPr/>
        <p:txBody>
          <a:bodyPr/>
          <a:lstStyle/>
          <a:p>
            <a:fld id="{70E25C93-1097-452E-8C3B-18A05BC7E0FC}" type="datetimeFigureOut">
              <a:rPr lang="en-US" smtClean="0"/>
              <a:t>2/17/2019</a:t>
            </a:fld>
            <a:endParaRPr lang="en-US"/>
          </a:p>
        </p:txBody>
      </p:sp>
      <p:sp>
        <p:nvSpPr>
          <p:cNvPr id="6" name="Footer Placeholder 5">
            <a:extLst>
              <a:ext uri="{FF2B5EF4-FFF2-40B4-BE49-F238E27FC236}">
                <a16:creationId xmlns:a16="http://schemas.microsoft.com/office/drawing/2014/main" id="{C9231B2A-DD96-4C32-B7AE-22490B46CC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D191A2-304D-45F3-A140-D21564CD2494}"/>
              </a:ext>
            </a:extLst>
          </p:cNvPr>
          <p:cNvSpPr>
            <a:spLocks noGrp="1"/>
          </p:cNvSpPr>
          <p:nvPr>
            <p:ph type="sldNum" sz="quarter" idx="12"/>
          </p:nvPr>
        </p:nvSpPr>
        <p:spPr/>
        <p:txBody>
          <a:bodyPr/>
          <a:lstStyle/>
          <a:p>
            <a:fld id="{5F73292E-9ABB-4978-BEB5-834BC3C35D4E}" type="slidenum">
              <a:rPr lang="en-US" smtClean="0"/>
              <a:t>‹#›</a:t>
            </a:fld>
            <a:endParaRPr lang="en-US"/>
          </a:p>
        </p:txBody>
      </p:sp>
    </p:spTree>
    <p:extLst>
      <p:ext uri="{BB962C8B-B14F-4D97-AF65-F5344CB8AC3E}">
        <p14:creationId xmlns:p14="http://schemas.microsoft.com/office/powerpoint/2010/main" val="416731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41B9F3-15A0-4C28-B21C-766DB8B9F0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744FB34-E00E-456E-8957-37E4B3580F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BFAB01-CD7E-42EF-BA2C-A0CD915942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E25C93-1097-452E-8C3B-18A05BC7E0FC}" type="datetimeFigureOut">
              <a:rPr lang="en-US" smtClean="0"/>
              <a:t>2/17/2019</a:t>
            </a:fld>
            <a:endParaRPr lang="en-US"/>
          </a:p>
        </p:txBody>
      </p:sp>
      <p:sp>
        <p:nvSpPr>
          <p:cNvPr id="5" name="Footer Placeholder 4">
            <a:extLst>
              <a:ext uri="{FF2B5EF4-FFF2-40B4-BE49-F238E27FC236}">
                <a16:creationId xmlns:a16="http://schemas.microsoft.com/office/drawing/2014/main" id="{A3C8E35F-EE2B-48B1-9722-CB1D324577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8D61821-117F-41CD-95B7-58444F5A45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73292E-9ABB-4978-BEB5-834BC3C35D4E}" type="slidenum">
              <a:rPr lang="en-US" smtClean="0"/>
              <a:t>‹#›</a:t>
            </a:fld>
            <a:endParaRPr lang="en-US"/>
          </a:p>
        </p:txBody>
      </p:sp>
    </p:spTree>
    <p:extLst>
      <p:ext uri="{BB962C8B-B14F-4D97-AF65-F5344CB8AC3E}">
        <p14:creationId xmlns:p14="http://schemas.microsoft.com/office/powerpoint/2010/main" val="300919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6F1DE-5DD8-431A-96C5-458CA8D3A54C}"/>
              </a:ext>
            </a:extLst>
          </p:cNvPr>
          <p:cNvSpPr>
            <a:spLocks noGrp="1"/>
          </p:cNvSpPr>
          <p:nvPr>
            <p:ph type="ctrTitle"/>
          </p:nvPr>
        </p:nvSpPr>
        <p:spPr/>
        <p:txBody>
          <a:bodyPr/>
          <a:lstStyle/>
          <a:p>
            <a:r>
              <a:rPr lang="en-US" dirty="0"/>
              <a:t>PH202 Midterm 2 Review</a:t>
            </a:r>
          </a:p>
        </p:txBody>
      </p:sp>
      <p:sp>
        <p:nvSpPr>
          <p:cNvPr id="3" name="Subtitle 2">
            <a:extLst>
              <a:ext uri="{FF2B5EF4-FFF2-40B4-BE49-F238E27FC236}">
                <a16:creationId xmlns:a16="http://schemas.microsoft.com/office/drawing/2014/main" id="{34EE2633-3BA3-4B38-9161-57B10B3EEB44}"/>
              </a:ext>
            </a:extLst>
          </p:cNvPr>
          <p:cNvSpPr>
            <a:spLocks noGrp="1"/>
          </p:cNvSpPr>
          <p:nvPr>
            <p:ph type="subTitle" idx="1"/>
          </p:nvPr>
        </p:nvSpPr>
        <p:spPr/>
        <p:txBody>
          <a:bodyPr/>
          <a:lstStyle/>
          <a:p>
            <a:r>
              <a:rPr lang="en-US" dirty="0"/>
              <a:t>Thermo and Fluids</a:t>
            </a:r>
          </a:p>
        </p:txBody>
      </p:sp>
    </p:spTree>
    <p:extLst>
      <p:ext uri="{BB962C8B-B14F-4D97-AF65-F5344CB8AC3E}">
        <p14:creationId xmlns:p14="http://schemas.microsoft.com/office/powerpoint/2010/main" val="1384555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446AF-3176-4627-BD6D-6007F4EB21EE}"/>
              </a:ext>
            </a:extLst>
          </p:cNvPr>
          <p:cNvSpPr>
            <a:spLocks noGrp="1"/>
          </p:cNvSpPr>
          <p:nvPr>
            <p:ph type="title"/>
          </p:nvPr>
        </p:nvSpPr>
        <p:spPr/>
        <p:txBody>
          <a:bodyPr/>
          <a:lstStyle/>
          <a:p>
            <a:r>
              <a:rPr lang="en-US" dirty="0"/>
              <a:t>Discussion Question 1: 3 minutes</a:t>
            </a:r>
          </a:p>
        </p:txBody>
      </p:sp>
      <p:sp>
        <p:nvSpPr>
          <p:cNvPr id="3" name="Content Placeholder 2">
            <a:extLst>
              <a:ext uri="{FF2B5EF4-FFF2-40B4-BE49-F238E27FC236}">
                <a16:creationId xmlns:a16="http://schemas.microsoft.com/office/drawing/2014/main" id="{30E67FEC-56FA-4643-9B97-EE777C72F365}"/>
              </a:ext>
            </a:extLst>
          </p:cNvPr>
          <p:cNvSpPr>
            <a:spLocks noGrp="1"/>
          </p:cNvSpPr>
          <p:nvPr>
            <p:ph idx="1"/>
          </p:nvPr>
        </p:nvSpPr>
        <p:spPr>
          <a:xfrm>
            <a:off x="838199" y="1825625"/>
            <a:ext cx="8646459" cy="4351338"/>
          </a:xfrm>
        </p:spPr>
        <p:txBody>
          <a:bodyPr>
            <a:normAutofit fontScale="85000" lnSpcReduction="10000"/>
          </a:bodyPr>
          <a:lstStyle/>
          <a:p>
            <a:r>
              <a:rPr lang="en-US" dirty="0"/>
              <a:t>A steel block hanging from a scale is slowly lowered into a vat of water that rests on another scale.  Consider the time when the block is being lowered and is </a:t>
            </a:r>
            <a:r>
              <a:rPr lang="en-US" i="1" dirty="0"/>
              <a:t>partially</a:t>
            </a:r>
            <a:r>
              <a:rPr lang="en-US" dirty="0"/>
              <a:t> submerged.  Which of the following statements are true regarding this situation?</a:t>
            </a:r>
          </a:p>
          <a:p>
            <a:pPr marL="914400" lvl="1" indent="-457200">
              <a:buFont typeface="+mj-lt"/>
              <a:buAutoNum type="alphaLcParenR"/>
            </a:pPr>
            <a:r>
              <a:rPr lang="en-US" dirty="0"/>
              <a:t>The reading on the top scale will be getting smaller while the bottom scale will stay the same</a:t>
            </a:r>
          </a:p>
          <a:p>
            <a:pPr marL="914400" lvl="1" indent="-457200">
              <a:buFont typeface="+mj-lt"/>
              <a:buAutoNum type="alphaLcParenR"/>
            </a:pPr>
            <a:r>
              <a:rPr lang="en-US" dirty="0"/>
              <a:t>The reading on the top scale will be getting larger while the bottom scale remains the same</a:t>
            </a:r>
          </a:p>
          <a:p>
            <a:pPr marL="914400" lvl="1" indent="-457200">
              <a:buFont typeface="+mj-lt"/>
              <a:buAutoNum type="alphaLcParenR"/>
            </a:pPr>
            <a:r>
              <a:rPr lang="en-US" dirty="0"/>
              <a:t>The reading on the top scale will be getting smaller while the reading on the bottom scale gets larger</a:t>
            </a:r>
          </a:p>
          <a:p>
            <a:pPr marL="914400" lvl="1" indent="-457200">
              <a:buFont typeface="+mj-lt"/>
              <a:buAutoNum type="alphaLcParenR"/>
            </a:pPr>
            <a:r>
              <a:rPr lang="en-US" dirty="0"/>
              <a:t>The reading on the top scale will be getting larger while the reading on the bottom scale gets smaller</a:t>
            </a:r>
          </a:p>
          <a:p>
            <a:pPr marL="914400" lvl="1" indent="-457200">
              <a:buFont typeface="+mj-lt"/>
              <a:buAutoNum type="alphaLcParenR"/>
            </a:pPr>
            <a:r>
              <a:rPr lang="en-US" dirty="0"/>
              <a:t>The height of the water in the vat will lower</a:t>
            </a:r>
          </a:p>
          <a:p>
            <a:pPr marL="914400" lvl="1" indent="-457200">
              <a:buFont typeface="+mj-lt"/>
              <a:buAutoNum type="alphaLcParenR"/>
            </a:pPr>
            <a:r>
              <a:rPr lang="en-US" dirty="0"/>
              <a:t>After the block is fully submerged but still not touching the bottom of the bat, the readings on both scales will remain constant</a:t>
            </a:r>
          </a:p>
        </p:txBody>
      </p:sp>
      <p:pic>
        <p:nvPicPr>
          <p:cNvPr id="5" name="Picture 4">
            <a:extLst>
              <a:ext uri="{FF2B5EF4-FFF2-40B4-BE49-F238E27FC236}">
                <a16:creationId xmlns:a16="http://schemas.microsoft.com/office/drawing/2014/main" id="{94285582-D6B9-40E8-A174-FCA01B771A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84657" y="1690688"/>
            <a:ext cx="2563907" cy="2957144"/>
          </a:xfrm>
          <a:prstGeom prst="rect">
            <a:avLst/>
          </a:prstGeom>
        </p:spPr>
      </p:pic>
    </p:spTree>
    <p:extLst>
      <p:ext uri="{BB962C8B-B14F-4D97-AF65-F5344CB8AC3E}">
        <p14:creationId xmlns:p14="http://schemas.microsoft.com/office/powerpoint/2010/main" val="2561975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3B143-663E-4AB9-A7B6-14D25B02FE88}"/>
              </a:ext>
            </a:extLst>
          </p:cNvPr>
          <p:cNvSpPr>
            <a:spLocks noGrp="1"/>
          </p:cNvSpPr>
          <p:nvPr>
            <p:ph type="title"/>
          </p:nvPr>
        </p:nvSpPr>
        <p:spPr/>
        <p:txBody>
          <a:bodyPr/>
          <a:lstStyle/>
          <a:p>
            <a:r>
              <a:rPr lang="en-US" dirty="0"/>
              <a:t>Discussion Question 2: 3 minutes</a:t>
            </a:r>
          </a:p>
        </p:txBody>
      </p:sp>
      <p:sp>
        <p:nvSpPr>
          <p:cNvPr id="3" name="Content Placeholder 2">
            <a:extLst>
              <a:ext uri="{FF2B5EF4-FFF2-40B4-BE49-F238E27FC236}">
                <a16:creationId xmlns:a16="http://schemas.microsoft.com/office/drawing/2014/main" id="{2A8DC1DF-1F10-4EAF-979D-4123DB50F0C3}"/>
              </a:ext>
            </a:extLst>
          </p:cNvPr>
          <p:cNvSpPr>
            <a:spLocks noGrp="1"/>
          </p:cNvSpPr>
          <p:nvPr>
            <p:ph idx="1"/>
          </p:nvPr>
        </p:nvSpPr>
        <p:spPr/>
        <p:txBody>
          <a:bodyPr>
            <a:normAutofit lnSpcReduction="10000"/>
          </a:bodyPr>
          <a:lstStyle/>
          <a:p>
            <a:r>
              <a:rPr lang="en-US" dirty="0"/>
              <a:t>Which of the following will increase the pressure in a sealed container of ideal gas by a factor of 1.5?</a:t>
            </a:r>
          </a:p>
          <a:p>
            <a:pPr marL="914400" lvl="1" indent="-457200">
              <a:buFont typeface="+mj-lt"/>
              <a:buAutoNum type="alphaLcParenR"/>
            </a:pPr>
            <a:r>
              <a:rPr lang="en-US" dirty="0"/>
              <a:t>Increasing the temperature by a factor of 1.5 while holding the volume constant</a:t>
            </a:r>
          </a:p>
          <a:p>
            <a:pPr marL="914400" lvl="1" indent="-457200">
              <a:buFont typeface="+mj-lt"/>
              <a:buAutoNum type="alphaLcParenR"/>
            </a:pPr>
            <a:r>
              <a:rPr lang="en-US" dirty="0"/>
              <a:t>Decreasing the temperature to 2/3 of the initial value while holding the volume constant</a:t>
            </a:r>
          </a:p>
          <a:p>
            <a:pPr marL="914400" lvl="1" indent="-457200">
              <a:buFont typeface="+mj-lt"/>
              <a:buAutoNum type="alphaLcParenR"/>
            </a:pPr>
            <a:r>
              <a:rPr lang="en-US" dirty="0"/>
              <a:t>Increasing the temperature to double the initial value while increasing the volume to three times the initial value</a:t>
            </a:r>
          </a:p>
          <a:p>
            <a:pPr marL="914400" lvl="1" indent="-457200">
              <a:buFont typeface="+mj-lt"/>
              <a:buAutoNum type="alphaLcParenR"/>
            </a:pPr>
            <a:r>
              <a:rPr lang="en-US" dirty="0"/>
              <a:t>Decreasing the temperature to ½ the initial value while decreasing the volume to 1/3 of the initial value</a:t>
            </a:r>
          </a:p>
          <a:p>
            <a:pPr marL="914400" lvl="1" indent="-457200">
              <a:buFont typeface="+mj-lt"/>
              <a:buAutoNum type="alphaLcParenR"/>
            </a:pPr>
            <a:r>
              <a:rPr lang="en-US" dirty="0"/>
              <a:t>Increasing the temperature to six times the initial value while increasing the volume to four times the initial value</a:t>
            </a:r>
          </a:p>
        </p:txBody>
      </p:sp>
    </p:spTree>
    <p:extLst>
      <p:ext uri="{BB962C8B-B14F-4D97-AF65-F5344CB8AC3E}">
        <p14:creationId xmlns:p14="http://schemas.microsoft.com/office/powerpoint/2010/main" val="127357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09CE7-8FC0-4561-B69A-C71BA104827C}"/>
              </a:ext>
            </a:extLst>
          </p:cNvPr>
          <p:cNvSpPr>
            <a:spLocks noGrp="1"/>
          </p:cNvSpPr>
          <p:nvPr>
            <p:ph type="title"/>
          </p:nvPr>
        </p:nvSpPr>
        <p:spPr/>
        <p:txBody>
          <a:bodyPr/>
          <a:lstStyle/>
          <a:p>
            <a:r>
              <a:rPr lang="en-US" dirty="0"/>
              <a:t>Discussion Question 3: 3 minutes</a:t>
            </a:r>
          </a:p>
        </p:txBody>
      </p:sp>
      <p:sp>
        <p:nvSpPr>
          <p:cNvPr id="3" name="Content Placeholder 2">
            <a:extLst>
              <a:ext uri="{FF2B5EF4-FFF2-40B4-BE49-F238E27FC236}">
                <a16:creationId xmlns:a16="http://schemas.microsoft.com/office/drawing/2014/main" id="{FB371E92-7C7C-4220-A9F1-70E9408C2BD8}"/>
              </a:ext>
            </a:extLst>
          </p:cNvPr>
          <p:cNvSpPr>
            <a:spLocks noGrp="1"/>
          </p:cNvSpPr>
          <p:nvPr>
            <p:ph idx="1"/>
          </p:nvPr>
        </p:nvSpPr>
        <p:spPr/>
        <p:txBody>
          <a:bodyPr/>
          <a:lstStyle/>
          <a:p>
            <a:r>
              <a:rPr lang="en-US" dirty="0"/>
              <a:t>Entropy may decrease locally at some region within an isolated system.  How can this statement be justified?</a:t>
            </a:r>
          </a:p>
          <a:p>
            <a:pPr marL="914400" lvl="1" indent="-457200">
              <a:buFont typeface="+mj-lt"/>
              <a:buAutoNum type="alphaLcParenR"/>
            </a:pPr>
            <a:r>
              <a:rPr lang="en-US" dirty="0"/>
              <a:t>This cannot be possible</a:t>
            </a:r>
          </a:p>
          <a:p>
            <a:pPr marL="914400" lvl="1" indent="-457200">
              <a:buFont typeface="+mj-lt"/>
              <a:buAutoNum type="alphaLcParenR"/>
            </a:pPr>
            <a:r>
              <a:rPr lang="en-US" dirty="0"/>
              <a:t>This is possible because entropy of an isolated system can decrease</a:t>
            </a:r>
          </a:p>
          <a:p>
            <a:pPr marL="914400" lvl="1" indent="-457200">
              <a:buFont typeface="+mj-lt"/>
              <a:buAutoNum type="alphaLcParenR"/>
            </a:pPr>
            <a:r>
              <a:rPr lang="en-US" dirty="0"/>
              <a:t>It must be compensated by a greater increase of entropy somewhere within the system</a:t>
            </a:r>
          </a:p>
          <a:p>
            <a:pPr marL="914400" lvl="1" indent="-457200">
              <a:buFont typeface="+mj-lt"/>
              <a:buAutoNum type="alphaLcParenR"/>
            </a:pPr>
            <a:r>
              <a:rPr lang="en-US" dirty="0"/>
              <a:t>None of the above</a:t>
            </a:r>
          </a:p>
        </p:txBody>
      </p:sp>
    </p:spTree>
    <p:extLst>
      <p:ext uri="{BB962C8B-B14F-4D97-AF65-F5344CB8AC3E}">
        <p14:creationId xmlns:p14="http://schemas.microsoft.com/office/powerpoint/2010/main" val="1138981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8AB33-5B55-47E5-AA80-3EFF460577D8}"/>
              </a:ext>
            </a:extLst>
          </p:cNvPr>
          <p:cNvSpPr>
            <a:spLocks noGrp="1"/>
          </p:cNvSpPr>
          <p:nvPr>
            <p:ph type="title"/>
          </p:nvPr>
        </p:nvSpPr>
        <p:spPr/>
        <p:txBody>
          <a:bodyPr/>
          <a:lstStyle/>
          <a:p>
            <a:r>
              <a:rPr lang="en-US" dirty="0"/>
              <a:t>Question 1: 7 minutes</a:t>
            </a:r>
          </a:p>
        </p:txBody>
      </p:sp>
      <p:sp>
        <p:nvSpPr>
          <p:cNvPr id="3" name="Content Placeholder 2">
            <a:extLst>
              <a:ext uri="{FF2B5EF4-FFF2-40B4-BE49-F238E27FC236}">
                <a16:creationId xmlns:a16="http://schemas.microsoft.com/office/drawing/2014/main" id="{4053A23A-41E1-40BB-8EA3-2A119A9E1DCF}"/>
              </a:ext>
            </a:extLst>
          </p:cNvPr>
          <p:cNvSpPr>
            <a:spLocks noGrp="1"/>
          </p:cNvSpPr>
          <p:nvPr>
            <p:ph idx="1"/>
          </p:nvPr>
        </p:nvSpPr>
        <p:spPr/>
        <p:txBody>
          <a:bodyPr/>
          <a:lstStyle/>
          <a:p>
            <a:r>
              <a:rPr lang="en-US" dirty="0"/>
              <a:t>Water is flowing in a fire hose with a velocity of 1.0m/s and a pressure of 200kPa.  What is the velocity of the water at the nozzle assuming the height of the hose doesn’t change?</a:t>
            </a:r>
          </a:p>
        </p:txBody>
      </p:sp>
    </p:spTree>
    <p:extLst>
      <p:ext uri="{BB962C8B-B14F-4D97-AF65-F5344CB8AC3E}">
        <p14:creationId xmlns:p14="http://schemas.microsoft.com/office/powerpoint/2010/main" val="2882731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8759A-4AB8-45EC-BE60-BCBDDF5719AF}"/>
              </a:ext>
            </a:extLst>
          </p:cNvPr>
          <p:cNvSpPr>
            <a:spLocks noGrp="1"/>
          </p:cNvSpPr>
          <p:nvPr>
            <p:ph type="title"/>
          </p:nvPr>
        </p:nvSpPr>
        <p:spPr/>
        <p:txBody>
          <a:bodyPr/>
          <a:lstStyle/>
          <a:p>
            <a:r>
              <a:rPr lang="en-US" dirty="0"/>
              <a:t>Question 2: 7 minutes</a:t>
            </a:r>
          </a:p>
        </p:txBody>
      </p:sp>
      <p:sp>
        <p:nvSpPr>
          <p:cNvPr id="3" name="Content Placeholder 2">
            <a:extLst>
              <a:ext uri="{FF2B5EF4-FFF2-40B4-BE49-F238E27FC236}">
                <a16:creationId xmlns:a16="http://schemas.microsoft.com/office/drawing/2014/main" id="{ADBC5DE3-1686-43BB-9884-841D2921C8C0}"/>
              </a:ext>
            </a:extLst>
          </p:cNvPr>
          <p:cNvSpPr>
            <a:spLocks noGrp="1"/>
          </p:cNvSpPr>
          <p:nvPr>
            <p:ph idx="1"/>
          </p:nvPr>
        </p:nvSpPr>
        <p:spPr/>
        <p:txBody>
          <a:bodyPr/>
          <a:lstStyle/>
          <a:p>
            <a:r>
              <a:rPr lang="en-US" dirty="0"/>
              <a:t>A dam holds back water in a lake.  The dam has a small hole 1.4m below the surface of the lake.  What speed does water exit the hole?  Assume the height of the water doesn’t change as the volume of water in the lake is significantly bigger than the hole and volume of water lost due to the hole.</a:t>
            </a:r>
          </a:p>
        </p:txBody>
      </p:sp>
    </p:spTree>
    <p:extLst>
      <p:ext uri="{BB962C8B-B14F-4D97-AF65-F5344CB8AC3E}">
        <p14:creationId xmlns:p14="http://schemas.microsoft.com/office/powerpoint/2010/main" val="3609266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2925C-31DC-49FD-A29C-3C6DA20D5D5F}"/>
              </a:ext>
            </a:extLst>
          </p:cNvPr>
          <p:cNvSpPr>
            <a:spLocks noGrp="1"/>
          </p:cNvSpPr>
          <p:nvPr>
            <p:ph type="title"/>
          </p:nvPr>
        </p:nvSpPr>
        <p:spPr/>
        <p:txBody>
          <a:bodyPr/>
          <a:lstStyle/>
          <a:p>
            <a:r>
              <a:rPr lang="en-US" dirty="0"/>
              <a:t>Question 3: 7 minutes</a:t>
            </a:r>
          </a:p>
        </p:txBody>
      </p:sp>
      <p:sp>
        <p:nvSpPr>
          <p:cNvPr id="3" name="Content Placeholder 2">
            <a:extLst>
              <a:ext uri="{FF2B5EF4-FFF2-40B4-BE49-F238E27FC236}">
                <a16:creationId xmlns:a16="http://schemas.microsoft.com/office/drawing/2014/main" id="{73A68F71-0CAD-4B6B-80C8-AF38D9C87379}"/>
              </a:ext>
            </a:extLst>
          </p:cNvPr>
          <p:cNvSpPr>
            <a:spLocks noGrp="1"/>
          </p:cNvSpPr>
          <p:nvPr>
            <p:ph idx="1"/>
          </p:nvPr>
        </p:nvSpPr>
        <p:spPr/>
        <p:txBody>
          <a:bodyPr/>
          <a:lstStyle/>
          <a:p>
            <a:r>
              <a:rPr lang="en-US" dirty="0"/>
              <a:t> There is 1 mole of a monatomic gas initially at a pressure of 2atm and temperature of 350K.  The volume of the gas is then doubled adiabatically and has a temperature of 300K.</a:t>
            </a:r>
          </a:p>
          <a:p>
            <a:pPr marL="914400" lvl="1" indent="-457200">
              <a:buFont typeface="+mj-lt"/>
              <a:buAutoNum type="alphaUcPeriod"/>
            </a:pPr>
            <a:r>
              <a:rPr lang="en-US" dirty="0"/>
              <a:t>Sketch the process on a PV diagram</a:t>
            </a:r>
          </a:p>
          <a:p>
            <a:pPr marL="914400" lvl="1" indent="-457200">
              <a:buFont typeface="+mj-lt"/>
              <a:buAutoNum type="alphaUcPeriod"/>
            </a:pPr>
            <a:r>
              <a:rPr lang="en-US" dirty="0"/>
              <a:t>Tell me everything you can about this process.  What are the initial and final volumes of the gas?  What is the final pressure of the gas?  Calculate W, Q, and </a:t>
            </a:r>
            <a:r>
              <a:rPr lang="el-GR" dirty="0"/>
              <a:t>Δ</a:t>
            </a:r>
            <a:r>
              <a:rPr lang="en-US" dirty="0"/>
              <a:t>E for the process.</a:t>
            </a:r>
          </a:p>
        </p:txBody>
      </p:sp>
    </p:spTree>
    <p:extLst>
      <p:ext uri="{BB962C8B-B14F-4D97-AF65-F5344CB8AC3E}">
        <p14:creationId xmlns:p14="http://schemas.microsoft.com/office/powerpoint/2010/main" val="1184915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TotalTime>
  <Words>534</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PH202 Midterm 2 Review</vt:lpstr>
      <vt:lpstr>Discussion Question 1: 3 minutes</vt:lpstr>
      <vt:lpstr>Discussion Question 2: 3 minutes</vt:lpstr>
      <vt:lpstr>Discussion Question 3: 3 minutes</vt:lpstr>
      <vt:lpstr>Question 1: 7 minutes</vt:lpstr>
      <vt:lpstr>Question 2: 7 minutes</vt:lpstr>
      <vt:lpstr>Question 3: 7 minutes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PH202 Midterm 2 Review</dc:title>
  <dc:creator>Austin Naylor</dc:creator>
  <cp:lastModifiedBy>Austin Naylor</cp:lastModifiedBy>
  <cp:revision>8</cp:revision>
  <dcterms:created xsi:type="dcterms:W3CDTF">2019-02-17T23:52:07Z</dcterms:created>
  <dcterms:modified xsi:type="dcterms:W3CDTF">2019-02-18T05:17:03Z</dcterms:modified>
</cp:coreProperties>
</file>