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5" r:id="rId4"/>
    <p:sldId id="273" r:id="rId5"/>
    <p:sldId id="266" r:id="rId6"/>
    <p:sldId id="274" r:id="rId7"/>
    <p:sldId id="271" r:id="rId8"/>
    <p:sldId id="275" r:id="rId9"/>
    <p:sldId id="272" r:id="rId10"/>
    <p:sldId id="276" r:id="rId11"/>
    <p:sldId id="262" r:id="rId12"/>
    <p:sldId id="277" r:id="rId13"/>
    <p:sldId id="269" r:id="rId14"/>
    <p:sldId id="278" r:id="rId15"/>
    <p:sldId id="263" r:id="rId16"/>
    <p:sldId id="279" r:id="rId17"/>
    <p:sldId id="270" r:id="rId18"/>
    <p:sldId id="281" r:id="rId19"/>
    <p:sldId id="26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402D-29B1-41EC-8E34-D033D5AF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55B11-0267-4CED-AF6B-6B39829F5C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E8786-41C0-4A69-9489-926DBC22D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7F30F-3055-4A4D-8256-C1E3DE1CC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EEDCE-DFC9-4AA5-9D53-DFD8EED0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6570F-1E07-4D42-81DB-4526F38CD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0D12F-7131-4FDF-BFF6-2EA068A0F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894A2-54F1-4435-A181-D8DDF11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B0E5F-4C05-4E95-B602-8D282CE1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A9E85-E49D-464D-B64B-F019BCB25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4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3B4732-21E4-4286-9AD4-E7EDF657B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D9F6D-CC86-4414-B296-DBF0773ED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B293A-258C-4690-8BDE-44A6EEA41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253EE-EBE4-40A4-96CE-C9CD6FF7D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00542-1F28-45A8-8B4A-51CEB9100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9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E2672-84F8-4837-AA1C-CFBCD8FB3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89ED7-2450-4207-8214-121FBDFBB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B31A5-F85A-4595-9C86-E8F7CC418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535F2-C908-45EB-AA8B-9173F4E7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4C97B-0C35-45C3-8D9D-D3B125001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6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24CF4-E96D-4E11-8047-B78D2296F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55B06-63F4-4052-AAC2-A823813A7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8F48-10B0-43AC-8B40-D916FBAA4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ED104-EF4F-49FF-97F9-4B41E8A6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4B661-9FC2-4B73-AE2D-309C46B37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0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9D407-F7D3-4631-834D-3D2D29D4D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4EB41-22A2-4150-9DE0-8954D479F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61720-E516-4CA8-9DA9-01D43A820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27F9C-DD42-48B4-BA2A-D2F84B285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B7BF2-D55E-4197-BAF4-5224D042E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4080B-DF84-4D05-85AD-1E33F7AA0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9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04D24-DAEC-4872-BF4C-4CD17B128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CD05F-8CB1-4AA1-8344-94ADD924F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5EC85C-2AFA-4D95-9E61-D5E7CE80E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119BE4-7055-45E7-A224-64D11A0C2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15498B-D3F1-445E-B353-E6989A1887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A0E48-2CCF-4924-8C87-53D5FED8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349867-7F43-40D6-B812-822A5DB3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CD8B25-2C75-43AC-BA8B-454278B6E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F16B3-3685-4F22-998B-C1071D8E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2AFFB1-A711-4233-8D9A-8674717D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2E6DC-1153-4CF2-AED5-B870C6FEB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B0545-3C5A-4A1B-9984-7BC14452C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6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D96651-B07F-4EDB-B78F-926729E0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668EE0-0AB8-4144-ACC3-30AF2FB77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9AC78-0DE0-497A-9130-AF2242D7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8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1BA7C-ACB9-4119-B16A-C7696E7C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43C7A-68CA-4AEC-B34D-56B358C54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BEA31-48F2-49C1-A22A-192DBB70D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11098-A3CE-4790-A269-683CA8AD6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9F810-7000-4A2A-918D-193BC1016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093AE-2275-4A73-B0C7-1AB2475F7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3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80988-4AE4-4386-903D-2A9E1A497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5FAC84-B6DB-4BEE-8DF1-68A7432ED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EFC8C-0690-46D8-A1B6-38ABAF855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87588-29AB-4757-B23A-550AB99E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0492E-606B-4115-8B23-C453429A3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AACE5-1BD8-48B1-B235-DA54E86E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0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B5BF00-3F48-4587-95C1-870C378D5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4F32D-7ADE-458C-8B22-AD3DE6009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A8282-D758-4E6C-8372-5F7806644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6B50-DFB6-4F44-A7AA-C7854711DF65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7982D-4DAD-4ABF-B550-EF8743D89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A7C52-E4AF-43D1-A703-3ED098A59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FFF27-BD70-492B-9449-A92D156AD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4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EEBB4C4-039B-4393-8275-BDBE965CE6BD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3135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PH203 Week 8 Recitation</a:t>
            </a:r>
            <a:br>
              <a:rPr lang="en-US" dirty="0"/>
            </a:br>
            <a:r>
              <a:rPr lang="en-US" sz="3200" dirty="0"/>
              <a:t>Kirchoff’s Law, Junction Rule, Equivalent Circuit</a:t>
            </a:r>
          </a:p>
        </p:txBody>
      </p:sp>
    </p:spTree>
    <p:extLst>
      <p:ext uri="{BB962C8B-B14F-4D97-AF65-F5344CB8AC3E}">
        <p14:creationId xmlns:p14="http://schemas.microsoft.com/office/powerpoint/2010/main" val="1242448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251"/>
            <a:ext cx="10515600" cy="820738"/>
          </a:xfrm>
        </p:spPr>
        <p:txBody>
          <a:bodyPr/>
          <a:lstStyle/>
          <a:p>
            <a:pPr algn="ctr"/>
            <a:r>
              <a:rPr lang="en-US" dirty="0"/>
              <a:t>Workspace</a:t>
            </a:r>
          </a:p>
        </p:txBody>
      </p:sp>
    </p:spTree>
    <p:extLst>
      <p:ext uri="{BB962C8B-B14F-4D97-AF65-F5344CB8AC3E}">
        <p14:creationId xmlns:p14="http://schemas.microsoft.com/office/powerpoint/2010/main" val="175465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AA311-6BBF-43FE-821F-7E5785872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of the Day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176C851-5D51-47AC-874D-FD1721B59C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090" y="2506232"/>
            <a:ext cx="5849166" cy="370574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D09C051-C8C8-4A92-9B19-48E2E7D7FB15}"/>
              </a:ext>
            </a:extLst>
          </p:cNvPr>
          <p:cNvSpPr/>
          <p:nvPr/>
        </p:nvSpPr>
        <p:spPr>
          <a:xfrm>
            <a:off x="878218" y="1690688"/>
            <a:ext cx="78494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Determine the following quantities for each of the 2 circuits:</a:t>
            </a:r>
          </a:p>
          <a:p>
            <a:pPr marL="461963" lvl="1" indent="-234950">
              <a:buFont typeface="Arial" panose="020B0604020202020204" pitchFamily="34" charset="0"/>
              <a:buChar char="•"/>
            </a:pPr>
            <a:r>
              <a:rPr lang="en-US" sz="2400" dirty="0"/>
              <a:t>Equivalent Resistance</a:t>
            </a:r>
          </a:p>
          <a:p>
            <a:pPr marL="461963" lvl="1" indent="-234950">
              <a:buFont typeface="Arial" panose="020B0604020202020204" pitchFamily="34" charset="0"/>
              <a:buChar char="•"/>
            </a:pPr>
            <a:r>
              <a:rPr lang="en-US" sz="2400" dirty="0"/>
              <a:t>Total Current from power supply</a:t>
            </a:r>
          </a:p>
          <a:p>
            <a:pPr marL="461963" lvl="1" indent="-234950">
              <a:buFont typeface="Arial" panose="020B0604020202020204" pitchFamily="34" charset="0"/>
              <a:buChar char="•"/>
            </a:pPr>
            <a:r>
              <a:rPr lang="en-US" sz="2400" dirty="0"/>
              <a:t>Current through each resistor</a:t>
            </a:r>
          </a:p>
          <a:p>
            <a:pPr marL="461963" lvl="1" indent="-234950">
              <a:buFont typeface="Arial" panose="020B0604020202020204" pitchFamily="34" charset="0"/>
              <a:buChar char="•"/>
            </a:pPr>
            <a:r>
              <a:rPr lang="en-US" sz="2400" dirty="0"/>
              <a:t>Voltage drop across each resistor</a:t>
            </a:r>
          </a:p>
        </p:txBody>
      </p:sp>
    </p:spTree>
    <p:extLst>
      <p:ext uri="{BB962C8B-B14F-4D97-AF65-F5344CB8AC3E}">
        <p14:creationId xmlns:p14="http://schemas.microsoft.com/office/powerpoint/2010/main" val="4273743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251"/>
            <a:ext cx="10515600" cy="820738"/>
          </a:xfrm>
        </p:spPr>
        <p:txBody>
          <a:bodyPr/>
          <a:lstStyle/>
          <a:p>
            <a:pPr algn="ctr"/>
            <a:r>
              <a:rPr lang="en-US" dirty="0"/>
              <a:t>Workspace</a:t>
            </a:r>
          </a:p>
        </p:txBody>
      </p:sp>
    </p:spTree>
    <p:extLst>
      <p:ext uri="{BB962C8B-B14F-4D97-AF65-F5344CB8AC3E}">
        <p14:creationId xmlns:p14="http://schemas.microsoft.com/office/powerpoint/2010/main" val="1753799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719D1-3C00-43C7-967A-2D321CC15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4 (Extra)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538F1-D076-4891-B20B-2EEB13ADC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circuit has the speciﬁed voltages, currents, and resistances. Use Kirchhoﬀ’s loop rule to write an equation that describes the loop indicated by the bold circle and darker wires.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EBC877-1B25-43B9-9E38-A647F4BF423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</a:blip>
          <a:stretch>
            <a:fillRect/>
          </a:stretch>
        </p:blipFill>
        <p:spPr>
          <a:xfrm>
            <a:off x="6008495" y="3172697"/>
            <a:ext cx="5106154" cy="252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168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251"/>
            <a:ext cx="10515600" cy="820738"/>
          </a:xfrm>
        </p:spPr>
        <p:txBody>
          <a:bodyPr/>
          <a:lstStyle/>
          <a:p>
            <a:pPr algn="ctr"/>
            <a:r>
              <a:rPr lang="en-US" dirty="0"/>
              <a:t>Workspace</a:t>
            </a:r>
          </a:p>
        </p:txBody>
      </p:sp>
    </p:spTree>
    <p:extLst>
      <p:ext uri="{BB962C8B-B14F-4D97-AF65-F5344CB8AC3E}">
        <p14:creationId xmlns:p14="http://schemas.microsoft.com/office/powerpoint/2010/main" val="2833910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DB04A-59BB-45E0-B854-22E3E60B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5 (Extra)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11400-CF66-48F6-BB32-DB1D18E26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Consider the following circuit.  Will more power be dissipated by the circuit when the switch S is open or closed?</a:t>
            </a:r>
          </a:p>
          <a:p>
            <a:pPr marL="914400" lvl="1" indent="-457200">
              <a:buAutoNum type="arabicParenR"/>
            </a:pPr>
            <a:r>
              <a:rPr lang="en-US" dirty="0"/>
              <a:t>Open</a:t>
            </a:r>
          </a:p>
          <a:p>
            <a:pPr marL="914400" lvl="1" indent="-457200">
              <a:buAutoNum type="arabicParenR"/>
            </a:pPr>
            <a:r>
              <a:rPr lang="en-US" dirty="0"/>
              <a:t>Closed</a:t>
            </a:r>
          </a:p>
          <a:p>
            <a:pPr marL="914400" lvl="1" indent="-457200">
              <a:buAutoNum type="arabicParenR"/>
            </a:pPr>
            <a:r>
              <a:rPr lang="en-US" dirty="0"/>
              <a:t>No difference</a:t>
            </a:r>
          </a:p>
          <a:p>
            <a:r>
              <a:rPr lang="en-US" dirty="0"/>
              <a:t>With the switch S closed, what is the equivalent resistance of the circuit?</a:t>
            </a:r>
          </a:p>
          <a:p>
            <a:pPr marL="914400" lvl="1" indent="-457200">
              <a:buAutoNum type="arabicParenR"/>
            </a:pPr>
            <a:r>
              <a:rPr lang="en-US" dirty="0"/>
              <a:t>4R</a:t>
            </a:r>
          </a:p>
          <a:p>
            <a:pPr marL="914400" lvl="1" indent="-457200">
              <a:buAutoNum type="arabicParenR"/>
            </a:pPr>
            <a:r>
              <a:rPr lang="en-US" dirty="0"/>
              <a:t>2R/3</a:t>
            </a:r>
          </a:p>
          <a:p>
            <a:pPr marL="914400" lvl="1" indent="-457200">
              <a:buAutoNum type="arabicParenR"/>
            </a:pPr>
            <a:r>
              <a:rPr lang="en-US" dirty="0"/>
              <a:t>2R</a:t>
            </a:r>
          </a:p>
          <a:p>
            <a:pPr marL="914400" lvl="1" indent="-457200">
              <a:buAutoNum type="arabicParenR"/>
            </a:pPr>
            <a:r>
              <a:rPr lang="en-US" dirty="0"/>
              <a:t>5R/3</a:t>
            </a:r>
          </a:p>
          <a:p>
            <a:pPr marL="914400" lvl="1" indent="-457200">
              <a:buAutoNum type="arabicParenR"/>
            </a:pPr>
            <a:r>
              <a:rPr lang="en-US" dirty="0"/>
              <a:t>5R/6</a:t>
            </a:r>
          </a:p>
          <a:p>
            <a:pPr marL="914400" lvl="1" indent="-457200">
              <a:buAutoNum type="arabicParenR"/>
            </a:pPr>
            <a:r>
              <a:rPr lang="en-US" dirty="0"/>
              <a:t>R</a:t>
            </a:r>
          </a:p>
          <a:p>
            <a:pPr marL="914400" lvl="1" indent="-457200">
              <a:buAutoNum type="arabicParenR"/>
            </a:pPr>
            <a:r>
              <a:rPr lang="en-US" dirty="0"/>
              <a:t>R/3</a:t>
            </a:r>
          </a:p>
          <a:p>
            <a:pPr marL="914400" lvl="1" indent="-457200">
              <a:buAutoNum type="arabicParenR"/>
            </a:pPr>
            <a:r>
              <a:rPr lang="en-US" dirty="0"/>
              <a:t>R/2</a:t>
            </a:r>
          </a:p>
          <a:p>
            <a:pPr marL="914400" lvl="1" indent="-457200">
              <a:buAutoNum type="arabicParenR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2784AF-ADF3-421C-84C9-5FA9BE42E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491" y="3692662"/>
            <a:ext cx="3477187" cy="265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290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251"/>
            <a:ext cx="10515600" cy="820738"/>
          </a:xfrm>
        </p:spPr>
        <p:txBody>
          <a:bodyPr/>
          <a:lstStyle/>
          <a:p>
            <a:pPr algn="ctr"/>
            <a:r>
              <a:rPr lang="en-US" dirty="0"/>
              <a:t>Workspace</a:t>
            </a:r>
          </a:p>
        </p:txBody>
      </p:sp>
    </p:spTree>
    <p:extLst>
      <p:ext uri="{BB962C8B-B14F-4D97-AF65-F5344CB8AC3E}">
        <p14:creationId xmlns:p14="http://schemas.microsoft.com/office/powerpoint/2010/main" val="1909606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3E71-FB27-40C8-8A07-F4EA5A6DD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Question (Extra)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39095-8BD9-421F-9BA6-AE475A8A7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    The current in the 8.00-Ω resistor in the drawing in 0.500 A. </a:t>
            </a:r>
          </a:p>
          <a:p>
            <a:pPr marL="0" indent="0">
              <a:buNone/>
            </a:pPr>
            <a:r>
              <a:rPr lang="en-US" sz="1800" dirty="0"/>
              <a:t>(a) Find the current in the 20.0-Ω, 12.0-Ω, and both 9.0-Ω resistors. </a:t>
            </a:r>
          </a:p>
          <a:p>
            <a:pPr marL="0" indent="0">
              <a:buNone/>
            </a:pPr>
            <a:r>
              <a:rPr lang="en-US" sz="1800" dirty="0"/>
              <a:t>(b) Find the voltage drop and indicate which point is at higher potential for following: between points </a:t>
            </a:r>
            <a:r>
              <a:rPr lang="en-US" sz="1800" b="1" dirty="0"/>
              <a:t>G </a:t>
            </a:r>
            <a:r>
              <a:rPr lang="en-US" sz="1800" dirty="0"/>
              <a:t>and </a:t>
            </a:r>
            <a:r>
              <a:rPr lang="en-US" sz="1800" b="1" dirty="0"/>
              <a:t>F</a:t>
            </a:r>
            <a:r>
              <a:rPr lang="en-US" sz="1800" dirty="0"/>
              <a:t>, </a:t>
            </a:r>
            <a:r>
              <a:rPr lang="en-US" sz="1800" b="1" dirty="0"/>
              <a:t>A </a:t>
            </a:r>
            <a:r>
              <a:rPr lang="en-US" sz="1800" dirty="0"/>
              <a:t>and </a:t>
            </a:r>
            <a:r>
              <a:rPr lang="en-US" sz="1800" b="1" dirty="0"/>
              <a:t>B</a:t>
            </a:r>
            <a:r>
              <a:rPr lang="en-US" sz="1800" dirty="0"/>
              <a:t>, </a:t>
            </a:r>
            <a:r>
              <a:rPr lang="en-US" sz="1800" b="1" dirty="0"/>
              <a:t>A </a:t>
            </a:r>
            <a:r>
              <a:rPr lang="en-US" sz="1800" dirty="0"/>
              <a:t>and </a:t>
            </a:r>
            <a:r>
              <a:rPr lang="en-US" sz="1800" b="1" dirty="0"/>
              <a:t>E</a:t>
            </a:r>
            <a:r>
              <a:rPr lang="en-US" sz="1800" dirty="0"/>
              <a:t>, and </a:t>
            </a:r>
            <a:r>
              <a:rPr lang="en-US" sz="1800" b="1" dirty="0"/>
              <a:t>E </a:t>
            </a:r>
            <a:r>
              <a:rPr lang="en-US" sz="1800" dirty="0"/>
              <a:t>and </a:t>
            </a:r>
            <a:r>
              <a:rPr lang="en-US" sz="1800" b="1" dirty="0"/>
              <a:t>C</a:t>
            </a:r>
            <a:r>
              <a:rPr lang="en-US" sz="1800" dirty="0"/>
              <a:t>. 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77F52C-76F6-48E8-8AA5-29B8C8A33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5012" y="3429000"/>
            <a:ext cx="2969537" cy="312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16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251"/>
            <a:ext cx="10515600" cy="820738"/>
          </a:xfrm>
        </p:spPr>
        <p:txBody>
          <a:bodyPr/>
          <a:lstStyle/>
          <a:p>
            <a:pPr algn="ctr"/>
            <a:r>
              <a:rPr lang="en-US" dirty="0"/>
              <a:t>Workspace</a:t>
            </a:r>
          </a:p>
        </p:txBody>
      </p:sp>
    </p:spTree>
    <p:extLst>
      <p:ext uri="{BB962C8B-B14F-4D97-AF65-F5344CB8AC3E}">
        <p14:creationId xmlns:p14="http://schemas.microsoft.com/office/powerpoint/2010/main" val="1504333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7621EED1-2012-49C8-B6F8-01E589821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094" y="761765"/>
            <a:ext cx="8321040" cy="551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1F49-6AC7-4762-8C23-FD65B7388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Equivalent Resistance: </a:t>
            </a:r>
            <a:br>
              <a:rPr lang="en-US" dirty="0"/>
            </a:br>
            <a:r>
              <a:rPr lang="en-US" dirty="0"/>
              <a:t>Parallel &amp; series arrangement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4" descr="A red traffic light&#10;&#10;Description automatically generated">
            <a:extLst>
              <a:ext uri="{FF2B5EF4-FFF2-40B4-BE49-F238E27FC236}">
                <a16:creationId xmlns:a16="http://schemas.microsoft.com/office/drawing/2014/main" id="{AAA1A3A6-129A-4279-80D1-62B455EB1E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42" y="1669604"/>
            <a:ext cx="7955280" cy="498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90C19A-45DA-43DF-AD8D-3B15BF688E64}"/>
              </a:ext>
            </a:extLst>
          </p:cNvPr>
          <p:cNvSpPr/>
          <p:nvPr/>
        </p:nvSpPr>
        <p:spPr>
          <a:xfrm>
            <a:off x="4447458" y="766176"/>
            <a:ext cx="35128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Kirchoff’s Law: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6212BD6-D4E4-4586-8534-9134FF9E9332}"/>
              </a:ext>
            </a:extLst>
          </p:cNvPr>
          <p:cNvGrpSpPr/>
          <p:nvPr/>
        </p:nvGrpSpPr>
        <p:grpSpPr>
          <a:xfrm>
            <a:off x="1325219" y="1502122"/>
            <a:ext cx="9674087" cy="4991393"/>
            <a:chOff x="1325219" y="1502122"/>
            <a:chExt cx="9674087" cy="4991393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DE80CFE-2D35-4FD0-A445-C40F710CC111}"/>
                </a:ext>
              </a:extLst>
            </p:cNvPr>
            <p:cNvGrpSpPr/>
            <p:nvPr/>
          </p:nvGrpSpPr>
          <p:grpSpPr>
            <a:xfrm>
              <a:off x="1325219" y="1502122"/>
              <a:ext cx="9674087" cy="4991393"/>
              <a:chOff x="887896" y="1502122"/>
              <a:chExt cx="9674087" cy="4991393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7344445-8E00-47DA-8615-06BB0371E47D}"/>
                  </a:ext>
                </a:extLst>
              </p:cNvPr>
              <p:cNvSpPr/>
              <p:nvPr/>
            </p:nvSpPr>
            <p:spPr>
              <a:xfrm>
                <a:off x="5777950" y="1502122"/>
                <a:ext cx="478403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Kirchoff’s junction rule </a:t>
                </a:r>
              </a:p>
              <a:p>
                <a:r>
                  <a:rPr lang="en-US" sz="2400" dirty="0"/>
                  <a:t>(Conservation of charge)</a:t>
                </a:r>
              </a:p>
              <a:p>
                <a:r>
                  <a:rPr lang="el-GR" sz="2400" dirty="0"/>
                  <a:t>Σ</a:t>
                </a:r>
                <a:r>
                  <a:rPr lang="en-US" sz="2400" dirty="0"/>
                  <a:t> I</a:t>
                </a:r>
                <a:r>
                  <a:rPr lang="en-US" sz="2400" baseline="-25000" dirty="0"/>
                  <a:t>n </a:t>
                </a:r>
                <a:r>
                  <a:rPr lang="en-US" sz="2400" dirty="0"/>
                  <a:t>=</a:t>
                </a:r>
                <a:r>
                  <a:rPr lang="el-GR" sz="2400" dirty="0"/>
                  <a:t>Σ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</a:t>
                </a:r>
                <a:r>
                  <a:rPr lang="en-US" sz="2400" baseline="-25000" dirty="0" err="1"/>
                  <a:t>out</a:t>
                </a:r>
                <a:endParaRPr lang="en-US" sz="2400" baseline="-25000" dirty="0"/>
              </a:p>
            </p:txBody>
          </p: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D4797C-6DEC-4415-972E-F9B64A445E7B}"/>
                  </a:ext>
                </a:extLst>
              </p:cNvPr>
              <p:cNvSpPr txBox="1"/>
              <p:nvPr/>
            </p:nvSpPr>
            <p:spPr>
              <a:xfrm>
                <a:off x="887896" y="1550507"/>
                <a:ext cx="4134678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Kirchoff’s Voltage Loop Law (Conservation of energy)</a:t>
                </a:r>
              </a:p>
              <a:p>
                <a:r>
                  <a:rPr lang="en-US" sz="2400" dirty="0" err="1"/>
                  <a:t>Σv</a:t>
                </a:r>
                <a:r>
                  <a:rPr lang="en-US" sz="2400" baseline="-25000" dirty="0" err="1"/>
                  <a:t>loop</a:t>
                </a:r>
                <a:r>
                  <a:rPr lang="en-US" sz="2400" dirty="0"/>
                  <a:t> = 0</a:t>
                </a:r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D0F88D11-69FD-473A-84FF-8FA79C45B8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51639" y="3021985"/>
                <a:ext cx="2534970" cy="2245259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A5574C-BDA1-411F-A383-BC0F7ECE3F40}"/>
                  </a:ext>
                </a:extLst>
              </p:cNvPr>
              <p:cNvSpPr txBox="1"/>
              <p:nvPr/>
            </p:nvSpPr>
            <p:spPr>
              <a:xfrm>
                <a:off x="1051638" y="5539408"/>
                <a:ext cx="397093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/>
                  <a:t>Δ</a:t>
                </a:r>
                <a:r>
                  <a:rPr lang="en-US" sz="2800" dirty="0" err="1"/>
                  <a:t>V</a:t>
                </a:r>
                <a:r>
                  <a:rPr lang="en-US" sz="2800" baseline="-25000" dirty="0" err="1"/>
                  <a:t>Battery</a:t>
                </a:r>
                <a:r>
                  <a:rPr lang="en-US" sz="2800" dirty="0"/>
                  <a:t> + </a:t>
                </a:r>
                <a:r>
                  <a:rPr lang="el-GR" sz="2800" dirty="0"/>
                  <a:t>Δ</a:t>
                </a:r>
                <a:r>
                  <a:rPr lang="en-US" sz="2800" dirty="0"/>
                  <a:t>V</a:t>
                </a:r>
                <a:r>
                  <a:rPr lang="en-US" sz="2800" baseline="-25000" dirty="0"/>
                  <a:t>R1</a:t>
                </a:r>
                <a:r>
                  <a:rPr lang="en-US" sz="2800" dirty="0"/>
                  <a:t> + </a:t>
                </a:r>
                <a:r>
                  <a:rPr lang="el-GR" sz="2800" dirty="0"/>
                  <a:t>Δ</a:t>
                </a:r>
                <a:r>
                  <a:rPr lang="en-US" sz="2800" dirty="0"/>
                  <a:t>V</a:t>
                </a:r>
                <a:r>
                  <a:rPr lang="en-US" sz="2800" baseline="-25000" dirty="0"/>
                  <a:t>R2</a:t>
                </a:r>
                <a:r>
                  <a:rPr lang="en-US" sz="2800" dirty="0"/>
                  <a:t> = 0</a:t>
                </a:r>
              </a:p>
              <a:p>
                <a:r>
                  <a:rPr lang="en-US" sz="2800" dirty="0" err="1"/>
                  <a:t>ε</a:t>
                </a:r>
                <a:r>
                  <a:rPr lang="en-US" sz="2800" baseline="-25000" dirty="0" err="1"/>
                  <a:t>A</a:t>
                </a:r>
                <a:r>
                  <a:rPr lang="en-US" sz="2800" baseline="-25000" dirty="0"/>
                  <a:t> </a:t>
                </a:r>
                <a:r>
                  <a:rPr lang="en-US" sz="2800" dirty="0"/>
                  <a:t>– (I*R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)- (I*R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) = 0</a:t>
                </a:r>
              </a:p>
            </p:txBody>
          </p:sp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4510B101-EF90-4A54-80AB-06C9930CA0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97406" y="3435125"/>
                <a:ext cx="3334043" cy="1920240"/>
              </a:xfrm>
              <a:prstGeom prst="rect">
                <a:avLst/>
              </a:prstGeom>
            </p:spPr>
          </p:pic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9F6427FB-E35B-4D41-BF02-FD24C077C320}"/>
                  </a:ext>
                </a:extLst>
              </p:cNvPr>
              <p:cNvCxnSpPr/>
              <p:nvPr/>
            </p:nvCxnSpPr>
            <p:spPr>
              <a:xfrm>
                <a:off x="7315200" y="3305908"/>
                <a:ext cx="645143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B6E21D7-44AC-4475-8B49-1EC30363B791}"/>
                  </a:ext>
                </a:extLst>
              </p:cNvPr>
              <p:cNvSpPr txBox="1"/>
              <p:nvPr/>
            </p:nvSpPr>
            <p:spPr>
              <a:xfrm>
                <a:off x="7513982" y="2888974"/>
                <a:ext cx="3843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</a:t>
                </a:r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06E91A7E-CDF1-4290-8985-586E5E7BDAB4}"/>
                  </a:ext>
                </a:extLst>
              </p:cNvPr>
              <p:cNvCxnSpPr/>
              <p:nvPr/>
            </p:nvCxnSpPr>
            <p:spPr>
              <a:xfrm>
                <a:off x="8428383" y="4518991"/>
                <a:ext cx="0" cy="54333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87844B65-DFA5-4C3C-93FE-2F6B370A06E0}"/>
                  </a:ext>
                </a:extLst>
              </p:cNvPr>
              <p:cNvCxnSpPr/>
              <p:nvPr/>
            </p:nvCxnSpPr>
            <p:spPr>
              <a:xfrm>
                <a:off x="9428924" y="4485861"/>
                <a:ext cx="0" cy="54333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B627276-2D91-4FE7-9E97-A2BF4ACA1411}"/>
                  </a:ext>
                </a:extLst>
              </p:cNvPr>
              <p:cNvSpPr txBox="1"/>
              <p:nvPr/>
            </p:nvSpPr>
            <p:spPr>
              <a:xfrm>
                <a:off x="8428383" y="4770783"/>
                <a:ext cx="3975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I</a:t>
                </a:r>
                <a:r>
                  <a:rPr lang="en-US" b="1" baseline="-25000" dirty="0"/>
                  <a:t>2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8567D6F-5083-46D7-9252-45A9AE649A7F}"/>
                  </a:ext>
                </a:extLst>
              </p:cNvPr>
              <p:cNvSpPr txBox="1"/>
              <p:nvPr/>
            </p:nvSpPr>
            <p:spPr>
              <a:xfrm>
                <a:off x="9422296" y="4737650"/>
                <a:ext cx="503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I</a:t>
                </a:r>
                <a:r>
                  <a:rPr lang="en-US" b="1" baseline="-25000" dirty="0"/>
                  <a:t>3</a:t>
                </a: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03C9F74-EAFB-42B5-9B1E-BE0DB0F4478A}"/>
                </a:ext>
              </a:extLst>
            </p:cNvPr>
            <p:cNvSpPr txBox="1"/>
            <p:nvPr/>
          </p:nvSpPr>
          <p:spPr>
            <a:xfrm>
              <a:off x="7474227" y="5671930"/>
              <a:ext cx="20275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I= I</a:t>
              </a:r>
              <a:r>
                <a:rPr lang="en-US" sz="2800" baseline="-25000" dirty="0"/>
                <a:t>2</a:t>
              </a:r>
              <a:r>
                <a:rPr lang="en-US" sz="2800" dirty="0"/>
                <a:t>+I</a:t>
              </a:r>
              <a:r>
                <a:rPr lang="en-US" sz="2800" baseline="-25000" dirty="0"/>
                <a:t>3       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897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713D-0271-49DE-B3F3-2816470C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Formulae review on circuit: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FE15F2-931B-4FA2-A682-38D3CEBB49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Resistance</a:t>
                </a:r>
                <a:r>
                  <a:rPr lang="en-US" dirty="0">
                    <a:solidFill>
                      <a:srgbClr val="C00000"/>
                    </a:solidFill>
                  </a:rPr>
                  <a:t> R=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ρ</m:t>
                        </m:r>
                        <m:r>
                          <a:rPr lang="en-US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L</m:t>
                        </m:r>
                        <m:r>
                          <a:rPr lang="en-US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A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Equivalent resistance: </a:t>
                </a:r>
              </a:p>
              <a:p>
                <a:pPr marL="514350" indent="-514350">
                  <a:buFont typeface="+mj-lt"/>
                  <a:buAutoNum type="alphaLcPeriod"/>
                </a:pPr>
                <a:r>
                  <a:rPr lang="en-US" dirty="0"/>
                  <a:t>Parallel: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 smtClean="0"/>
                          <m:t>R</m:t>
                        </m:r>
                        <m:r>
                          <m:rPr>
                            <m:nor/>
                          </m:rPr>
                          <a:rPr lang="en-US" baseline="-25000" dirty="0" smtClean="0"/>
                          <m:t>eq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marL="514350" indent="-514350">
                  <a:buAutoNum type="alphaLcPeriod"/>
                </a:pPr>
                <a:r>
                  <a:rPr lang="en-US" dirty="0"/>
                  <a:t>Series: R</a:t>
                </a:r>
                <a:r>
                  <a:rPr lang="en-US" baseline="-25000" dirty="0"/>
                  <a:t>eq </a:t>
                </a:r>
                <a:r>
                  <a:rPr lang="en-US" dirty="0"/>
                  <a:t>=R</a:t>
                </a:r>
                <a:r>
                  <a:rPr lang="en-US" baseline="-25000" dirty="0"/>
                  <a:t>1 </a:t>
                </a:r>
                <a:r>
                  <a:rPr lang="en-US" dirty="0"/>
                  <a:t>+ R</a:t>
                </a:r>
                <a:r>
                  <a:rPr lang="en-US" baseline="-25000" dirty="0"/>
                  <a:t>2</a:t>
                </a:r>
                <a:endParaRPr lang="en-US" dirty="0"/>
              </a:p>
              <a:p>
                <a:r>
                  <a:rPr lang="en-US" dirty="0"/>
                  <a:t>Ohm’s Law: </a:t>
                </a:r>
                <a:r>
                  <a:rPr lang="el-GR" dirty="0">
                    <a:solidFill>
                      <a:schemeClr val="accent1"/>
                    </a:solidFill>
                  </a:rPr>
                  <a:t>Δ</a:t>
                </a:r>
                <a:r>
                  <a:rPr lang="en-US" dirty="0">
                    <a:solidFill>
                      <a:schemeClr val="accent1"/>
                    </a:solidFill>
                  </a:rPr>
                  <a:t>V=IR</a:t>
                </a:r>
              </a:p>
              <a:p>
                <a:r>
                  <a:rPr lang="en-US" dirty="0"/>
                  <a:t>Power:</a:t>
                </a:r>
                <a:r>
                  <a:rPr lang="en-US" dirty="0">
                    <a:solidFill>
                      <a:schemeClr val="accent1"/>
                    </a:solidFill>
                  </a:rPr>
                  <a:t> P= VI=I</a:t>
                </a:r>
                <a:r>
                  <a:rPr lang="en-US" baseline="30000" dirty="0">
                    <a:solidFill>
                      <a:schemeClr val="accent1"/>
                    </a:solidFill>
                  </a:rPr>
                  <a:t>2</a:t>
                </a:r>
                <a:r>
                  <a:rPr lang="en-US" dirty="0">
                    <a:solidFill>
                      <a:schemeClr val="accent1"/>
                    </a:solidFill>
                  </a:rPr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baseline="3000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en-US" dirty="0">
                  <a:solidFill>
                    <a:schemeClr val="accent1"/>
                  </a:solidFill>
                </a:endParaRPr>
              </a:p>
              <a:p>
                <a:r>
                  <a:rPr lang="en-US" dirty="0"/>
                  <a:t>Kirchoff’s junction rule: a. </a:t>
                </a:r>
                <a:r>
                  <a:rPr lang="el-GR" dirty="0"/>
                  <a:t>Σ</a:t>
                </a:r>
                <a:r>
                  <a:rPr lang="en-US" dirty="0"/>
                  <a:t> I</a:t>
                </a:r>
                <a:r>
                  <a:rPr lang="en-US" baseline="-25000" dirty="0"/>
                  <a:t>n </a:t>
                </a:r>
                <a:r>
                  <a:rPr lang="en-US" dirty="0"/>
                  <a:t>=</a:t>
                </a:r>
                <a:r>
                  <a:rPr lang="el-GR" dirty="0"/>
                  <a:t>Σ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baseline="-25000" dirty="0" err="1"/>
                  <a:t>out</a:t>
                </a:r>
                <a:r>
                  <a:rPr lang="en-US" baseline="-25000" dirty="0"/>
                  <a:t> </a:t>
                </a:r>
                <a:r>
                  <a:rPr lang="en-US" dirty="0"/>
                  <a:t> (Conservation of energy)</a:t>
                </a:r>
              </a:p>
              <a:p>
                <a:pPr marL="0" indent="0">
                  <a:buNone/>
                </a:pPr>
                <a:r>
                  <a:rPr lang="en-US" baseline="-25000" dirty="0"/>
                  <a:t>                                                                     </a:t>
                </a:r>
                <a:r>
                  <a:rPr lang="en-US" dirty="0"/>
                  <a:t>b.</a:t>
                </a:r>
                <a:r>
                  <a:rPr lang="en-US" baseline="-25000" dirty="0"/>
                  <a:t> </a:t>
                </a:r>
                <a:r>
                  <a:rPr lang="en-US" dirty="0" err="1"/>
                  <a:t>Σv</a:t>
                </a:r>
                <a:r>
                  <a:rPr lang="en-US" baseline="-25000" dirty="0" err="1"/>
                  <a:t>loop</a:t>
                </a:r>
                <a:r>
                  <a:rPr lang="en-US" dirty="0"/>
                  <a:t> = 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baseline="-25000" dirty="0"/>
              </a:p>
              <a:p>
                <a:endParaRPr lang="en-US" dirty="0">
                  <a:solidFill>
                    <a:schemeClr val="accent1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FE15F2-931B-4FA2-A682-38D3CEBB49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980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8743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42245-2C9E-4F07-8C13-B6FEBBA6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C56BA-ADD8-4DB5-967C-9DF363E93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7100" cy="4351338"/>
          </a:xfrm>
        </p:spPr>
        <p:txBody>
          <a:bodyPr/>
          <a:lstStyle/>
          <a:p>
            <a:r>
              <a:rPr lang="en-US" dirty="0"/>
              <a:t>Which of the following systems will cause the 2  resistor to dissipate 8 W.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45DB07-DFA1-4F41-A9A8-0825C824B7D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2094368" y="2571353"/>
            <a:ext cx="8003263" cy="368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45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251"/>
            <a:ext cx="10515600" cy="820738"/>
          </a:xfrm>
        </p:spPr>
        <p:txBody>
          <a:bodyPr/>
          <a:lstStyle/>
          <a:p>
            <a:pPr algn="ctr"/>
            <a:r>
              <a:rPr lang="en-US" dirty="0"/>
              <a:t>Workspace</a:t>
            </a:r>
          </a:p>
        </p:txBody>
      </p:sp>
    </p:spTree>
    <p:extLst>
      <p:ext uri="{BB962C8B-B14F-4D97-AF65-F5344CB8AC3E}">
        <p14:creationId xmlns:p14="http://schemas.microsoft.com/office/powerpoint/2010/main" val="249401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7B6A7-C8DF-4B12-9EDA-228187CF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B8381-5A59-4170-9E93-6677F07FE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66417" cy="4351338"/>
          </a:xfrm>
        </p:spPr>
        <p:txBody>
          <a:bodyPr/>
          <a:lstStyle/>
          <a:p>
            <a:r>
              <a:rPr lang="en-US" dirty="0"/>
              <a:t>A circuit is constructed of six identical 4 Ohm resistors as shown. If the battery has a voltage of 9 V, how much current goes through resistor D?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94BAA3-B536-4564-BBC2-41E51ED65C2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7095143" y="2870834"/>
            <a:ext cx="3851153" cy="380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02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251"/>
            <a:ext cx="10515600" cy="820738"/>
          </a:xfrm>
        </p:spPr>
        <p:txBody>
          <a:bodyPr/>
          <a:lstStyle/>
          <a:p>
            <a:pPr algn="ctr"/>
            <a:r>
              <a:rPr lang="en-US" dirty="0"/>
              <a:t>Workspace</a:t>
            </a:r>
          </a:p>
        </p:txBody>
      </p:sp>
    </p:spTree>
    <p:extLst>
      <p:ext uri="{BB962C8B-B14F-4D97-AF65-F5344CB8AC3E}">
        <p14:creationId xmlns:p14="http://schemas.microsoft.com/office/powerpoint/2010/main" val="421288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7B6A7-C8DF-4B12-9EDA-228187CF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A0D2E1-1BDA-46EA-8607-C6BA48CB3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76616"/>
            <a:ext cx="10647317" cy="387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161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418</Words>
  <Application>Microsoft Office PowerPoint</Application>
  <PresentationFormat>Widescreen</PresentationFormat>
  <Paragraphs>63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PowerPoint Presentation</vt:lpstr>
      <vt:lpstr> Equivalent Resistance:  Parallel &amp; series arrangement </vt:lpstr>
      <vt:lpstr>PowerPoint Presentation</vt:lpstr>
      <vt:lpstr>Formulae review on circuit:</vt:lpstr>
      <vt:lpstr>Practice Question 1</vt:lpstr>
      <vt:lpstr>Workspace</vt:lpstr>
      <vt:lpstr>Practice Question 2</vt:lpstr>
      <vt:lpstr>Workspace</vt:lpstr>
      <vt:lpstr>Practice Question 3</vt:lpstr>
      <vt:lpstr>Workspace</vt:lpstr>
      <vt:lpstr>Problem of the Day</vt:lpstr>
      <vt:lpstr>Workspace</vt:lpstr>
      <vt:lpstr>Practice Question 4 (Extra)</vt:lpstr>
      <vt:lpstr>Workspace</vt:lpstr>
      <vt:lpstr>Practice Question 5 (Extra)</vt:lpstr>
      <vt:lpstr>Workspace</vt:lpstr>
      <vt:lpstr>Challenge Question (Extra)</vt:lpstr>
      <vt:lpstr>Workspace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8 Pritha Biswas</dc:title>
  <cp:lastModifiedBy>Okan Agirseven</cp:lastModifiedBy>
  <cp:revision>14</cp:revision>
  <dcterms:created xsi:type="dcterms:W3CDTF">2020-05-20T17:06:13Z</dcterms:created>
  <dcterms:modified xsi:type="dcterms:W3CDTF">2021-05-17T07:03:20Z</dcterms:modified>
</cp:coreProperties>
</file>